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1"/>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6" r:id="rId22"/>
    <p:sldId id="295" r:id="rId23"/>
    <p:sldId id="331" r:id="rId24"/>
    <p:sldId id="304" r:id="rId25"/>
    <p:sldId id="324" r:id="rId26"/>
    <p:sldId id="299" r:id="rId27"/>
    <p:sldId id="306" r:id="rId28"/>
    <p:sldId id="326" r:id="rId29"/>
    <p:sldId id="300" r:id="rId30"/>
    <p:sldId id="307" r:id="rId31"/>
    <p:sldId id="318" r:id="rId32"/>
    <p:sldId id="301" r:id="rId33"/>
    <p:sldId id="308" r:id="rId34"/>
    <p:sldId id="327" r:id="rId35"/>
    <p:sldId id="302" r:id="rId36"/>
    <p:sldId id="309" r:id="rId37"/>
    <p:sldId id="310" r:id="rId38"/>
    <p:sldId id="311" r:id="rId39"/>
    <p:sldId id="328" r:id="rId40"/>
    <p:sldId id="312" r:id="rId41"/>
    <p:sldId id="303" r:id="rId42"/>
    <p:sldId id="330" r:id="rId43"/>
    <p:sldId id="332" r:id="rId44"/>
    <p:sldId id="340" r:id="rId45"/>
    <p:sldId id="333" r:id="rId46"/>
    <p:sldId id="335" r:id="rId47"/>
    <p:sldId id="336" r:id="rId48"/>
    <p:sldId id="337" r:id="rId49"/>
    <p:sldId id="33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2"/>
    <p:restoredTop sz="77168"/>
  </p:normalViewPr>
  <p:slideViewPr>
    <p:cSldViewPr snapToGrid="0" snapToObjects="1">
      <p:cViewPr>
        <p:scale>
          <a:sx n="77" d="100"/>
          <a:sy n="77" d="100"/>
        </p:scale>
        <p:origin x="728" y="62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26/03/2017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dirty="0" smtClean="0"/>
              <a:t>.</a:t>
            </a:r>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 online payment </a:t>
            </a:r>
            <a:r>
              <a:rPr lang="en-GB" baseline="0" smtClean="0"/>
              <a:t>without involving a smart contract. </a:t>
            </a:r>
            <a:endParaRPr lang="en-GB" baseline="0" dirty="0" smtClean="0"/>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endParaRPr lang="en-GB" dirty="0" smtClean="0"/>
          </a:p>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Alice got an idea! She could use a smart contract to make the process faster and better.</a:t>
            </a:r>
          </a:p>
          <a:p>
            <a:pPr marL="457200" lvl="1" indent="0">
              <a:buNone/>
            </a:pPr>
            <a:endParaRPr lang="en-GB" baseline="0" smtClean="0"/>
          </a:p>
          <a:p>
            <a:pPr marL="457200" lvl="1" indent="0">
              <a:buNone/>
            </a:pPr>
            <a:r>
              <a:rPr lang="en-GB" baseline="0" smtClean="0"/>
              <a:t>Let’s suppose that </a:t>
            </a:r>
            <a:r>
              <a:rPr lang="en-GB" baseline="0" err="1" smtClean="0"/>
              <a:t>Ebay</a:t>
            </a:r>
            <a:r>
              <a:rPr lang="en-GB" baseline="0" smtClean="0"/>
              <a:t> works together with a company which provides some services for Smart Contracts (e.g. </a:t>
            </a:r>
            <a:r>
              <a:rPr lang="en-GB" baseline="0" err="1" smtClean="0"/>
              <a:t>Ethereum</a:t>
            </a:r>
            <a:r>
              <a:rPr lang="en-GB" baseline="0" smtClean="0"/>
              <a:t>). </a:t>
            </a:r>
          </a:p>
          <a:p>
            <a:pPr marL="457200" lvl="1" indent="0">
              <a:buNone/>
            </a:pPr>
            <a:r>
              <a:rPr lang="en-GB" baseline="0" smtClean="0"/>
              <a:t>Alice wants to try this new service and stipulates a new SM with </a:t>
            </a:r>
            <a:r>
              <a:rPr lang="en-GB" baseline="0" err="1" smtClean="0"/>
              <a:t>Ebay</a:t>
            </a:r>
            <a:r>
              <a:rPr lang="en-GB" baseline="0" smtClean="0"/>
              <a:t>. </a:t>
            </a:r>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noticed</a:t>
            </a:r>
            <a:r>
              <a:rPr lang="de-CH" baseline="0" dirty="0" smtClean="0"/>
              <a:t> (NOTISD)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a:t>
            </a:r>
            <a:r>
              <a:rPr lang="en-GB" dirty="0" smtClean="0"/>
              <a:t>Smart Contract is for sure cheaper</a:t>
            </a:r>
            <a:r>
              <a:rPr lang="en-GB" baseline="0" dirty="0" smtClean="0"/>
              <a:t> than a traditional one. You don’t have to pay for a middleman who checks the agreements, you have only to pay the ”code</a:t>
            </a:r>
            <a:r>
              <a:rPr lang="en-GB" baseline="0" dirty="0" smtClean="0"/>
              <a:t>”.</a:t>
            </a:r>
          </a:p>
          <a:p>
            <a:endParaRPr lang="en-GB" baseline="0" dirty="0" smtClean="0"/>
          </a:p>
          <a:p>
            <a:r>
              <a:rPr lang="en-GB" baseline="0" dirty="0" smtClean="0"/>
              <a:t>4. A </a:t>
            </a:r>
            <a:r>
              <a:rPr lang="en-GB" baseline="0" dirty="0" smtClean="0"/>
              <a:t>Smart Contract cannot get lost and its always available in chronological order on the </a:t>
            </a:r>
            <a:r>
              <a:rPr lang="en-GB" baseline="0" dirty="0" err="1" smtClean="0"/>
              <a:t>blockchain</a:t>
            </a:r>
            <a:r>
              <a:rPr lang="en-GB" baseline="0" dirty="0" smtClean="0"/>
              <a:t> for future access </a:t>
            </a:r>
            <a:endParaRPr lang="en-GB" baseline="0" dirty="0" smtClean="0"/>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contract is written in Solidity language, </a:t>
            </a:r>
            <a:endParaRPr lang="en-GB" baseline="0" dirty="0" smtClean="0"/>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a:t>
            </a:r>
            <a:r>
              <a:rPr lang="en-GB" sz="1200" kern="1200" dirty="0" smtClean="0">
                <a:solidFill>
                  <a:schemeClr val="tx1"/>
                </a:solidFill>
                <a:effectLst/>
                <a:latin typeface="+mn-lt"/>
                <a:ea typeface="+mn-ea"/>
                <a:cs typeface="+mn-cs"/>
              </a:rPr>
              <a:t>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a:t>
            </a:r>
            <a:r>
              <a:rPr lang="en-GB" baseline="0" dirty="0" smtClean="0"/>
              <a:t>wallet gets associated to its owner </a:t>
            </a:r>
          </a:p>
          <a:p>
            <a:endParaRPr lang="en-GB" baseline="0" dirty="0" smtClean="0"/>
          </a:p>
          <a:p>
            <a:r>
              <a:rPr lang="en-GB" baseline="0" dirty="0" smtClean="0"/>
              <a:t>Line </a:t>
            </a:r>
            <a:r>
              <a:rPr lang="en-GB" baseline="0" dirty="0" smtClean="0"/>
              <a:t>7: Pay function which takes as parameters an amount of </a:t>
            </a:r>
            <a:r>
              <a:rPr lang="en-GB" baseline="0" dirty="0" err="1" smtClean="0"/>
              <a:t>cryptovalue</a:t>
            </a:r>
            <a:r>
              <a:rPr lang="en-GB" baseline="0" dirty="0" smtClean="0"/>
              <a:t> and the address </a:t>
            </a:r>
            <a:r>
              <a:rPr lang="en-GB" baseline="0" dirty="0" smtClean="0"/>
              <a:t>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endParaRPr lang="en-GB" baseline="0" dirty="0" smtClean="0"/>
          </a:p>
          <a:p>
            <a:endParaRPr lang="en-GB" baseline="0" dirty="0" smtClean="0"/>
          </a:p>
          <a:p>
            <a:r>
              <a:rPr lang="en-GB" baseline="0" dirty="0" smtClean="0"/>
              <a:t>or </a:t>
            </a:r>
            <a:r>
              <a:rPr lang="en-GB" baseline="0" dirty="0" smtClean="0"/>
              <a:t>if some ether (</a:t>
            </a:r>
            <a:r>
              <a:rPr lang="en-GB" baseline="0" dirty="0" err="1" smtClean="0"/>
              <a:t>cryptovalue</a:t>
            </a:r>
            <a:r>
              <a:rPr lang="en-GB" baseline="0" dirty="0" smtClean="0"/>
              <a:t> used on the </a:t>
            </a:r>
            <a:r>
              <a:rPr lang="en-GB" baseline="0" dirty="0" err="1" smtClean="0"/>
              <a:t>Etheruem</a:t>
            </a:r>
            <a:r>
              <a:rPr lang="en-GB" baseline="0" dirty="0" smtClean="0"/>
              <a:t> platform, analogous as Bitcoins) is attached to the invocation and transferred to the contract </a:t>
            </a:r>
            <a:r>
              <a:rPr lang="en-GB" i="1" baseline="0" dirty="0" smtClean="0"/>
              <a:t>(se </a:t>
            </a:r>
            <a:r>
              <a:rPr lang="en-GB" i="1" baseline="0" dirty="0" err="1" smtClean="0"/>
              <a:t>vuoi</a:t>
            </a:r>
            <a:r>
              <a:rPr lang="en-GB" i="1" baseline="0" dirty="0" smtClean="0"/>
              <a:t> </a:t>
            </a:r>
            <a:r>
              <a:rPr lang="en-GB" i="1" baseline="0" dirty="0" err="1" smtClean="0"/>
              <a:t>trasferire</a:t>
            </a:r>
            <a:r>
              <a:rPr lang="en-GB" i="1" baseline="0" dirty="0" smtClean="0"/>
              <a:t> </a:t>
            </a:r>
            <a:r>
              <a:rPr lang="en-GB" i="1" baseline="0" dirty="0" err="1" smtClean="0"/>
              <a:t>degli</a:t>
            </a:r>
            <a:r>
              <a:rPr lang="en-GB" i="1" baseline="0" dirty="0" smtClean="0"/>
              <a:t> ether a </a:t>
            </a:r>
            <a:r>
              <a:rPr lang="en-GB" i="1" baseline="0" dirty="0" err="1" smtClean="0"/>
              <a:t>te</a:t>
            </a:r>
            <a:r>
              <a:rPr lang="en-GB" i="1" baseline="0" dirty="0" smtClean="0"/>
              <a:t> </a:t>
            </a:r>
            <a:r>
              <a:rPr lang="en-GB" i="1" baseline="0" dirty="0" err="1" smtClean="0"/>
              <a:t>stesso</a:t>
            </a:r>
            <a:r>
              <a:rPr lang="en-GB" i="1" baseline="0" dirty="0" smtClean="0"/>
              <a:t> </a:t>
            </a:r>
            <a:r>
              <a:rPr lang="en-GB" i="1" baseline="0" dirty="0" err="1" smtClean="0"/>
              <a:t>mentre</a:t>
            </a:r>
            <a:r>
              <a:rPr lang="en-GB" i="1" baseline="0" dirty="0" smtClean="0"/>
              <a:t> </a:t>
            </a:r>
            <a:r>
              <a:rPr lang="en-GB" i="1" baseline="0" dirty="0" err="1" smtClean="0"/>
              <a:t>evochi</a:t>
            </a:r>
            <a:r>
              <a:rPr lang="en-GB" i="1" baseline="0" dirty="0" smtClean="0"/>
              <a:t> </a:t>
            </a:r>
            <a:r>
              <a:rPr lang="en-GB" i="1" baseline="0" dirty="0" err="1" smtClean="0"/>
              <a:t>questa</a:t>
            </a:r>
            <a:r>
              <a:rPr lang="en-GB" i="1" baseline="0" dirty="0" smtClean="0"/>
              <a:t> </a:t>
            </a:r>
            <a:r>
              <a:rPr lang="en-GB" i="1" baseline="0" dirty="0" err="1" smtClean="0"/>
              <a:t>funzione</a:t>
            </a:r>
            <a:r>
              <a:rPr lang="en-GB" i="1" baseline="0" dirty="0" smtClean="0"/>
              <a:t>) </a:t>
            </a:r>
          </a:p>
          <a:p>
            <a:endParaRPr lang="en-GB" baseline="0" dirty="0" smtClean="0"/>
          </a:p>
          <a:p>
            <a:r>
              <a:rPr lang="en-GB" baseline="0" dirty="0" smtClean="0"/>
              <a:t>Line 9: the Call returns false if there is not enough amount on the wallet </a:t>
            </a:r>
            <a:endParaRPr lang="en-GB" baseline="0" dirty="0" smtClean="0"/>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a:t>
            </a:r>
            <a:r>
              <a:rPr lang="en-GB" baseline="0" dirty="0" smtClean="0"/>
              <a:t>receiver (RESIVER). </a:t>
            </a:r>
          </a:p>
          <a:p>
            <a:endParaRPr lang="en-GB" baseline="0" dirty="0" smtClean="0"/>
          </a:p>
          <a:p>
            <a:r>
              <a:rPr lang="en-GB" baseline="0" dirty="0" smtClean="0"/>
              <a:t>Line 11: If the recipient is a contract return </a:t>
            </a:r>
            <a:r>
              <a:rPr lang="en-GB" baseline="0" dirty="0" smtClean="0"/>
              <a:t>false, otherwise return true</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endParaRPr lang="en-GB" baseline="0" dirty="0" smtClean="0"/>
          </a:p>
          <a:p>
            <a:pPr marL="228600" indent="-228600">
              <a:buAutoNum type="arabicPeriod"/>
            </a:pPr>
            <a:r>
              <a:rPr lang="en-GB" baseline="0" dirty="0" smtClean="0"/>
              <a:t>Coupon payments: Automatically calculates and pays </a:t>
            </a:r>
            <a:r>
              <a:rPr lang="en-GB" baseline="0" dirty="0" smtClean="0"/>
              <a:t>coupon for each period (PIRIOD) (for </a:t>
            </a:r>
            <a:r>
              <a:rPr lang="en-GB" baseline="0" dirty="0" smtClean="0"/>
              <a:t>bonds</a:t>
            </a:r>
            <a:r>
              <a:rPr lang="en-GB" baseline="0" dirty="0" smtClean="0"/>
              <a:t>)</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t>
            </a:r>
            <a:r>
              <a:rPr lang="en-GB" baseline="0" dirty="0" smtClean="0"/>
              <a:t>A SM could </a:t>
            </a:r>
            <a:r>
              <a:rPr lang="en-GB" baseline="0" dirty="0" smtClean="0"/>
              <a:t>be stored </a:t>
            </a:r>
            <a:r>
              <a:rPr lang="en-GB" baseline="0" dirty="0" smtClean="0"/>
              <a:t>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a:t>
            </a:r>
            <a:r>
              <a:rPr lang="en-GB" baseline="0" dirty="0" smtClean="0"/>
              <a:t>the borrower misses a payment, the SC should automatically </a:t>
            </a:r>
            <a:r>
              <a:rPr lang="en-GB" baseline="0" dirty="0" smtClean="0"/>
              <a:t>revoke (RIIVOOKE) </a:t>
            </a:r>
            <a:r>
              <a:rPr lang="en-GB" baseline="0" dirty="0" smtClean="0"/>
              <a:t>the </a:t>
            </a:r>
            <a:r>
              <a:rPr lang="en-GB" baseline="0" dirty="0" smtClean="0"/>
              <a:t>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t>
            </a:r>
            <a:r>
              <a:rPr lang="en-GB" baseline="0" dirty="0" smtClean="0"/>
              <a:t>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And </a:t>
            </a:r>
            <a:r>
              <a:rPr lang="it-IT" sz="1200" kern="1200" dirty="0" err="1" smtClean="0">
                <a:solidFill>
                  <a:schemeClr val="tx1"/>
                </a:solidFill>
                <a:latin typeface="+mn-lt"/>
                <a:ea typeface="+mn-ea"/>
                <a:cs typeface="+mn-cs"/>
              </a:rPr>
              <a:t>now</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talk </a:t>
            </a:r>
            <a:r>
              <a:rPr lang="it-IT" sz="1200" kern="1200" dirty="0" err="1" smtClean="0">
                <a:solidFill>
                  <a:schemeClr val="tx1"/>
                </a:solidFill>
                <a:latin typeface="+mn-lt"/>
                <a:ea typeface="+mn-ea"/>
                <a:cs typeface="+mn-cs"/>
              </a:rPr>
              <a:t>about</a:t>
            </a:r>
            <a:r>
              <a:rPr lang="it-IT" sz="1200" kern="1200" dirty="0" smtClean="0">
                <a:solidFill>
                  <a:schemeClr val="tx1"/>
                </a:solidFill>
                <a:latin typeface="+mn-lt"/>
                <a:ea typeface="+mn-ea"/>
                <a:cs typeface="+mn-cs"/>
              </a:rPr>
              <a:t> Attacks on </a:t>
            </a:r>
            <a:r>
              <a:rPr lang="it-IT" sz="1200" kern="1200" dirty="0" err="1" smtClean="0">
                <a:solidFill>
                  <a:schemeClr val="tx1"/>
                </a:solidFill>
                <a:latin typeface="+mn-lt"/>
                <a:ea typeface="+mn-ea"/>
                <a:cs typeface="+mn-cs"/>
              </a:rPr>
              <a:t>smart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contract</a:t>
            </a:r>
            <a:r>
              <a:rPr lang="it-IT" sz="1200" kern="1200" dirty="0" smtClean="0">
                <a:solidFill>
                  <a:schemeClr val="tx1"/>
                </a:solidFill>
                <a:latin typeface="+mn-lt"/>
                <a:ea typeface="+mn-ea"/>
                <a:cs typeface="+mn-cs"/>
              </a:rPr>
              <a:t> and </a:t>
            </a:r>
            <a:r>
              <a:rPr lang="it-IT" sz="1200" kern="1200" dirty="0" err="1" smtClean="0">
                <a:solidFill>
                  <a:schemeClr val="tx1"/>
                </a:solidFill>
                <a:latin typeface="+mn-lt"/>
                <a:ea typeface="+mn-ea"/>
                <a:cs typeface="+mn-cs"/>
              </a:rPr>
              <a:t>their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Secuirity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challenges</a:t>
            </a:r>
            <a:endParaRPr lang="en-GB" baseline="0" dirty="0" smtClean="0"/>
          </a:p>
          <a:p>
            <a:r>
              <a:rPr lang="it-IT" sz="1200" kern="1200" dirty="0" err="1" smtClean="0">
                <a:solidFill>
                  <a:schemeClr val="tx1"/>
                </a:solidFill>
                <a:latin typeface="+mn-lt"/>
                <a:ea typeface="+mn-ea"/>
                <a:cs typeface="+mn-cs"/>
              </a:rPr>
              <a:t>s</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14611357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dropped</a:t>
            </a:r>
            <a:r>
              <a:rPr lang="it-IT" sz="1200" kern="1200" dirty="0" smtClean="0">
                <a:solidFill>
                  <a:schemeClr val="tx1"/>
                </a:solidFill>
                <a:latin typeface="+mn-lt"/>
                <a:ea typeface="+mn-ea"/>
                <a:cs typeface="+mn-cs"/>
              </a:rPr>
              <a:t> from 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Consider this </a:t>
            </a:r>
            <a:r>
              <a:rPr lang="en-GB" baseline="0" err="1" smtClean="0"/>
              <a:t>SimpleDAO</a:t>
            </a:r>
            <a:r>
              <a:rPr lang="en-GB" baseline="0" smtClean="0"/>
              <a:t> Contract</a:t>
            </a:r>
          </a:p>
          <a:p>
            <a:pPr marL="228600" indent="-228600">
              <a:buAutoNum type="arabicPeriod"/>
            </a:pPr>
            <a:r>
              <a:rPr lang="en-GB" baseline="0" smtClean="0"/>
              <a:t>The Attack which we want to present you allows the hacker to steal all the ether from the </a:t>
            </a:r>
            <a:r>
              <a:rPr lang="en-GB" baseline="0" err="1" smtClean="0"/>
              <a:t>SimpleDAO</a:t>
            </a:r>
            <a:r>
              <a:rPr lang="en-GB" baseline="0" smtClean="0"/>
              <a:t>: </a:t>
            </a:r>
          </a:p>
          <a:p>
            <a:pPr marL="228600" indent="-228600">
              <a:buAutoNum type="arabicPeriod"/>
            </a:pPr>
            <a:r>
              <a:rPr lang="en-GB" baseline="0" smtClean="0"/>
              <a:t>It works as follows: </a:t>
            </a:r>
          </a:p>
          <a:p>
            <a:pPr marL="685800" lvl="1" indent="-228600">
              <a:buAutoNum type="arabicPeriod"/>
            </a:pPr>
            <a:r>
              <a:rPr lang="en-GB" baseline="0" smtClean="0"/>
              <a:t>Publish a Mallory Contract (like this one) </a:t>
            </a:r>
          </a:p>
          <a:p>
            <a:pPr marL="685800" lvl="1" indent="-228600">
              <a:buAutoNum type="arabicPeriod"/>
            </a:pPr>
            <a:r>
              <a:rPr lang="en-GB" baseline="0" smtClean="0"/>
              <a:t>The Hacker donates some ether for Mallory and invokes the Mallory </a:t>
            </a:r>
            <a:r>
              <a:rPr lang="en-GB" baseline="0" err="1" smtClean="0"/>
              <a:t>Fallback</a:t>
            </a:r>
            <a:r>
              <a:rPr lang="en-GB" baseline="0" smtClean="0"/>
              <a:t> (Line 5.) </a:t>
            </a:r>
          </a:p>
          <a:p>
            <a:pPr marL="1143000" lvl="2" indent="-228600">
              <a:buAutoNum type="arabicPeriod"/>
            </a:pPr>
            <a:r>
              <a:rPr lang="en-GB" baseline="0" smtClean="0"/>
              <a:t>A </a:t>
            </a:r>
            <a:r>
              <a:rPr lang="en-GB" baseline="0" err="1" smtClean="0"/>
              <a:t>Fallback</a:t>
            </a:r>
            <a:r>
              <a:rPr lang="en-GB" baseline="0" smtClean="0"/>
              <a:t> is just a function without any name or parameter which will called by default if some ether is sent</a:t>
            </a:r>
            <a:r>
              <a:rPr lang="it-IT" sz="1200" kern="1200" smtClean="0">
                <a:solidFill>
                  <a:schemeClr val="tx1"/>
                </a:solidFill>
                <a:latin typeface="+mn-lt"/>
                <a:ea typeface="+mn-ea"/>
                <a:cs typeface="+mn-cs"/>
              </a:rPr>
              <a:t> to the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without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providing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data</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of the SIMPLE DAO CONTRACT </a:t>
            </a:r>
            <a:r>
              <a:rPr lang="it-IT" kern="1200" baseline="0" err="1" smtClean="0">
                <a:solidFill>
                  <a:schemeClr val="tx1"/>
                </a:solidFill>
                <a:latin typeface="+mn-lt"/>
                <a:ea typeface="+mn-ea"/>
                <a:cs typeface="+mn-cs"/>
              </a:rPr>
              <a:t>which</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transfers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ether</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Mallory</a:t>
            </a:r>
            <a:endParaRPr lang="it-IT" kern="1200" baseline="0" smtClean="0">
              <a:solidFill>
                <a:schemeClr val="tx1"/>
              </a:solidFill>
              <a:latin typeface="+mn-lt"/>
              <a:ea typeface="+mn-ea"/>
              <a:cs typeface="+mn-cs"/>
            </a:endParaRP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call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of </a:t>
            </a:r>
            <a:r>
              <a:rPr lang="it-IT" kern="1200" baseline="0" err="1" smtClean="0">
                <a:solidFill>
                  <a:schemeClr val="tx1"/>
                </a:solidFill>
                <a:latin typeface="+mn-lt"/>
                <a:ea typeface="+mn-ea"/>
                <a:cs typeface="+mn-cs"/>
              </a:rPr>
              <a:t>Mallory</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msg.sender.call.value</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amount</a:t>
            </a:r>
            <a:r>
              <a:rPr lang="it-IT" kern="1200" baseline="0" smtClean="0">
                <a:solidFill>
                  <a:schemeClr val="tx1"/>
                </a:solidFill>
                <a:latin typeface="+mn-lt"/>
                <a:ea typeface="+mn-ea"/>
                <a:cs typeface="+mn-cs"/>
              </a:rPr>
              <a:t>))</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invokes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and so on </a:t>
            </a:r>
          </a:p>
          <a:p>
            <a:pPr marL="1143000" lvl="2" indent="-228600">
              <a:buAutoNum type="arabicPeriod"/>
            </a:pPr>
            <a:r>
              <a:rPr lang="it-IT" kern="1200" baseline="0" smtClean="0">
                <a:solidFill>
                  <a:schemeClr val="tx1"/>
                </a:solidFill>
                <a:latin typeface="+mn-lt"/>
                <a:ea typeface="+mn-ea"/>
                <a:cs typeface="+mn-cs"/>
              </a:rPr>
              <a:t>NOTE: LINE 10 </a:t>
            </a:r>
            <a:r>
              <a:rPr lang="it-IT" kern="1200" baseline="0" err="1" smtClean="0">
                <a:solidFill>
                  <a:schemeClr val="tx1"/>
                </a:solidFill>
                <a:latin typeface="+mn-lt"/>
                <a:ea typeface="+mn-ea"/>
                <a:cs typeface="+mn-cs"/>
              </a:rPr>
              <a:t>will</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never</a:t>
            </a:r>
            <a:r>
              <a:rPr lang="it-IT" kern="1200" baseline="0" smtClean="0">
                <a:solidFill>
                  <a:schemeClr val="tx1"/>
                </a:solidFill>
                <a:latin typeface="+mn-lt"/>
                <a:ea typeface="+mn-ea"/>
                <a:cs typeface="+mn-cs"/>
              </a:rPr>
              <a:t> be </a:t>
            </a:r>
            <a:r>
              <a:rPr lang="it-IT" kern="1200" baseline="0" err="1" smtClean="0">
                <a:solidFill>
                  <a:schemeClr val="tx1"/>
                </a:solidFill>
                <a:latin typeface="+mn-lt"/>
                <a:ea typeface="+mn-ea"/>
                <a:cs typeface="+mn-cs"/>
              </a:rPr>
              <a:t>updated</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until</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The gas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exhausted</a:t>
            </a:r>
            <a:r>
              <a:rPr lang="it-IT" kern="1200" baseline="0" smtClean="0">
                <a:solidFill>
                  <a:schemeClr val="tx1"/>
                </a:solidFill>
                <a:latin typeface="+mn-lt"/>
                <a:ea typeface="+mn-ea"/>
                <a:cs typeface="+mn-cs"/>
              </a:rPr>
              <a:t> (gas =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 </a:t>
            </a:r>
            <a:r>
              <a:rPr lang="it-IT" kern="1200" baseline="0" err="1" smtClean="0">
                <a:solidFill>
                  <a:schemeClr val="tx1"/>
                </a:solidFill>
                <a:latin typeface="+mn-lt"/>
                <a:ea typeface="+mn-ea"/>
                <a:cs typeface="+mn-cs"/>
              </a:rPr>
              <a:t>fee</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paid</a:t>
            </a:r>
            <a:r>
              <a:rPr lang="it-IT" kern="1200" baseline="0" smtClean="0">
                <a:solidFill>
                  <a:schemeClr val="tx1"/>
                </a:solidFill>
                <a:latin typeface="+mn-lt"/>
                <a:ea typeface="+mn-ea"/>
                <a:cs typeface="+mn-cs"/>
              </a:rPr>
              <a:t> to the </a:t>
            </a:r>
            <a:r>
              <a:rPr lang="it-IT" kern="1200" baseline="0" err="1" smtClean="0">
                <a:solidFill>
                  <a:schemeClr val="tx1"/>
                </a:solidFill>
                <a:latin typeface="+mn-lt"/>
                <a:ea typeface="+mn-ea"/>
                <a:cs typeface="+mn-cs"/>
              </a:rPr>
              <a:t>miners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proportinal</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their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power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computation</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Call </a:t>
            </a:r>
            <a:r>
              <a:rPr lang="it-IT" kern="1200" baseline="0" err="1" smtClean="0">
                <a:solidFill>
                  <a:schemeClr val="tx1"/>
                </a:solidFill>
                <a:latin typeface="+mn-lt"/>
                <a:ea typeface="+mn-ea"/>
                <a:cs typeface="+mn-cs"/>
              </a:rPr>
              <a:t>Stack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full</a:t>
            </a:r>
          </a:p>
          <a:p>
            <a:pPr marL="1600200" lvl="3" indent="-228600">
              <a:buAutoNum type="arabicPeriod"/>
            </a:pPr>
            <a:r>
              <a:rPr lang="it-IT" kern="1200" baseline="0" smtClean="0">
                <a:solidFill>
                  <a:schemeClr val="tx1"/>
                </a:solidFill>
                <a:latin typeface="+mn-lt"/>
                <a:ea typeface="+mn-ea"/>
                <a:cs typeface="+mn-cs"/>
              </a:rPr>
              <a:t>Balance of DAO </a:t>
            </a:r>
            <a:r>
              <a:rPr lang="it-IT" kern="1200" baseline="0" err="1" smtClean="0">
                <a:solidFill>
                  <a:schemeClr val="tx1"/>
                </a:solidFill>
                <a:latin typeface="+mn-lt"/>
                <a:ea typeface="+mn-ea"/>
                <a:cs typeface="+mn-cs"/>
              </a:rPr>
              <a:t>becomes</a:t>
            </a:r>
            <a:r>
              <a:rPr lang="it-IT" kern="1200" baseline="0" smtClean="0">
                <a:solidFill>
                  <a:schemeClr val="tx1"/>
                </a:solidFill>
                <a:latin typeface="+mn-lt"/>
                <a:ea typeface="+mn-ea"/>
                <a:cs typeface="+mn-cs"/>
              </a:rPr>
              <a:t> 0 </a:t>
            </a:r>
          </a:p>
          <a:p>
            <a:pPr marL="1600200" lvl="3"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a:t>
            </a:r>
            <a:r>
              <a:rPr lang="it-IT" sz="1200" b="0" kern="1200" dirty="0" err="1" smtClean="0">
                <a:solidFill>
                  <a:schemeClr val="tx1"/>
                </a:solidFill>
                <a:latin typeface="+mn-lt"/>
                <a:ea typeface="+mn-ea"/>
                <a:cs typeface="+mn-cs"/>
              </a:rPr>
              <a:t>funs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New Challenge: </a:t>
            </a:r>
          </a:p>
          <a:p>
            <a:pPr marL="685800" lvl="1" indent="-228600">
              <a:buFont typeface="+mj-lt"/>
              <a:buAutoNum type="arabicPeriod"/>
            </a:pPr>
            <a:r>
              <a:rPr lang="it-IT" sz="1200" b="0" kern="1200" dirty="0" smtClean="0">
                <a:solidFill>
                  <a:schemeClr val="tx1"/>
                </a:solidFill>
                <a:latin typeface="+mn-lt"/>
                <a:ea typeface="+mn-ea"/>
                <a:cs typeface="+mn-cs"/>
              </a:rPr>
              <a:t>Soft-</a:t>
            </a:r>
            <a:r>
              <a:rPr lang="it-IT" sz="1200" b="0" kern="1200" dirty="0" err="1" smtClean="0">
                <a:solidFill>
                  <a:schemeClr val="tx1"/>
                </a:solidFill>
                <a:latin typeface="+mn-lt"/>
                <a:ea typeface="+mn-ea"/>
                <a:cs typeface="+mn-cs"/>
              </a:rPr>
              <a:t>Fork</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-&gt; </a:t>
            </a:r>
            <a:r>
              <a:rPr lang="it-IT" sz="1200" b="0" kern="1200" dirty="0" err="1" smtClean="0">
                <a:solidFill>
                  <a:schemeClr val="tx1"/>
                </a:solidFill>
                <a:latin typeface="+mn-lt"/>
                <a:ea typeface="+mn-ea"/>
                <a:cs typeface="+mn-cs"/>
              </a:rPr>
              <a:t>Introduction</a:t>
            </a:r>
            <a:r>
              <a:rPr lang="it-IT" sz="1200" b="0" kern="1200" dirty="0" smtClean="0">
                <a:solidFill>
                  <a:schemeClr val="tx1"/>
                </a:solidFill>
                <a:latin typeface="+mn-lt"/>
                <a:ea typeface="+mn-ea"/>
                <a:cs typeface="+mn-cs"/>
              </a:rPr>
              <a:t> of DOS </a:t>
            </a:r>
            <a:r>
              <a:rPr lang="it-IT" sz="1200" b="0" kern="1200" dirty="0" err="1" smtClean="0">
                <a:solidFill>
                  <a:schemeClr val="tx1"/>
                </a:solidFill>
                <a:latin typeface="+mn-lt"/>
                <a:ea typeface="+mn-ea"/>
                <a:cs typeface="+mn-cs"/>
              </a:rPr>
              <a:t>attack</a:t>
            </a:r>
            <a:endParaRPr lang="sk-SK" sz="1200" b="0" kern="1200" dirty="0" smtClean="0">
              <a:solidFill>
                <a:schemeClr val="tx1"/>
              </a:solidFill>
              <a:latin typeface="+mn-lt"/>
              <a:ea typeface="+mn-ea"/>
              <a:cs typeface="+mn-cs"/>
            </a:endParaRPr>
          </a:p>
          <a:p>
            <a:pPr marL="685800" lvl="1" indent="-228600">
              <a:buFont typeface="+mj-lt"/>
              <a:buAutoNum type="arabicPeriod"/>
            </a:pPr>
            <a:r>
              <a:rPr lang="sk-SK" sz="1200" b="0" kern="1200" dirty="0" err="1" smtClean="0">
                <a:solidFill>
                  <a:schemeClr val="tx1"/>
                </a:solidFill>
                <a:latin typeface="+mn-lt"/>
                <a:ea typeface="+mn-ea"/>
                <a:cs typeface="+mn-cs"/>
              </a:rPr>
              <a:t>Hard-Fork</a:t>
            </a:r>
            <a:endParaRPr lang="sk-SK" sz="1200" b="0" kern="1200" dirty="0" smtClean="0">
              <a:solidFill>
                <a:schemeClr val="tx1"/>
              </a:solidFill>
              <a:latin typeface="+mn-lt"/>
              <a:ea typeface="+mn-ea"/>
              <a:cs typeface="+mn-cs"/>
            </a:endParaRPr>
          </a:p>
          <a:p>
            <a:pPr marL="228600" indent="-228600">
              <a:buFont typeface="+mj-lt"/>
              <a:buAutoNum type="arabicPeriod"/>
            </a:pPr>
            <a:endParaRPr lang="sk-SK" sz="1200" b="0" kern="1200" dirty="0" smtClean="0">
              <a:solidFill>
                <a:schemeClr val="tx1"/>
              </a:solidFill>
              <a:latin typeface="+mn-lt"/>
              <a:ea typeface="+mn-ea"/>
              <a:cs typeface="+mn-cs"/>
            </a:endParaRPr>
          </a:p>
          <a:p>
            <a:pPr marL="685800" lvl="1" indent="-228600">
              <a:buFont typeface="+mj-lt"/>
              <a:buAutoNum type="arabicPeriod"/>
            </a:pPr>
            <a:r>
              <a:rPr lang="sk-SK" sz="1200" b="0" kern="1200" dirty="0" smtClean="0">
                <a:solidFill>
                  <a:schemeClr val="tx1"/>
                </a:solidFill>
                <a:latin typeface="+mn-lt"/>
                <a:ea typeface="+mn-ea"/>
                <a:cs typeface="+mn-cs"/>
              </a:rPr>
              <a:t>A more </a:t>
            </a:r>
            <a:r>
              <a:rPr lang="sk-SK" sz="1200" b="0" kern="1200" dirty="0" err="1" smtClean="0">
                <a:solidFill>
                  <a:schemeClr val="tx1"/>
                </a:solidFill>
                <a:latin typeface="+mn-lt"/>
                <a:ea typeface="+mn-ea"/>
                <a:cs typeface="+mn-cs"/>
              </a:rPr>
              <a:t>conclusive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solution</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was</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then</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put</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up</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for</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vote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Hard-fork</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This</a:t>
            </a:r>
            <a:r>
              <a:rPr lang="sk-SK" sz="1200" b="0"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hard-fork</a:t>
            </a:r>
            <a:r>
              <a:rPr lang="sk-SK" sz="1200" b="0" u="sng" kern="1200" dirty="0" smtClean="0">
                <a:solidFill>
                  <a:schemeClr val="tx1"/>
                </a:solidFill>
                <a:latin typeface="+mn-lt"/>
                <a:ea typeface="+mn-ea"/>
                <a:cs typeface="+mn-cs"/>
              </a:rPr>
              <a:t> had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sole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function</a:t>
            </a:r>
            <a:r>
              <a:rPr lang="sk-SK" sz="1200" b="0" u="sng" kern="1200" dirty="0" smtClean="0">
                <a:solidFill>
                  <a:schemeClr val="tx1"/>
                </a:solidFill>
                <a:latin typeface="+mn-lt"/>
                <a:ea typeface="+mn-ea"/>
                <a:cs typeface="+mn-cs"/>
              </a:rPr>
              <a:t> of </a:t>
            </a:r>
            <a:r>
              <a:rPr lang="sk-SK" sz="1200" b="0" u="sng" kern="1200" dirty="0" err="1" smtClean="0">
                <a:solidFill>
                  <a:schemeClr val="tx1"/>
                </a:solidFill>
                <a:latin typeface="+mn-lt"/>
                <a:ea typeface="+mn-ea"/>
                <a:cs typeface="+mn-cs"/>
              </a:rPr>
              <a:t>returning</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all</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Ether</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taken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from</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DAO to a </a:t>
            </a:r>
            <a:r>
              <a:rPr lang="sk-SK" sz="1200" b="0" u="sng" kern="1200" dirty="0" err="1" smtClean="0">
                <a:solidFill>
                  <a:schemeClr val="tx1"/>
                </a:solidFill>
                <a:latin typeface="+mn-lt"/>
                <a:ea typeface="+mn-ea"/>
                <a:cs typeface="+mn-cs"/>
              </a:rPr>
              <a:t>refund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smart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contract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new </a:t>
            </a:r>
            <a:r>
              <a:rPr lang="sk-SK" sz="1200" b="0" u="sng" kern="1200" dirty="0" err="1" smtClean="0">
                <a:solidFill>
                  <a:schemeClr val="tx1"/>
                </a:solidFill>
                <a:latin typeface="+mn-lt"/>
                <a:ea typeface="+mn-ea"/>
                <a:cs typeface="+mn-cs"/>
              </a:rPr>
              <a:t>contract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would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have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only</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one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function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withdraw</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DAO token </a:t>
            </a:r>
            <a:r>
              <a:rPr lang="sk-SK" sz="1200" b="0" u="sng" kern="1200" dirty="0" err="1" smtClean="0">
                <a:solidFill>
                  <a:schemeClr val="tx1"/>
                </a:solidFill>
                <a:latin typeface="+mn-lt"/>
                <a:ea typeface="+mn-ea"/>
                <a:cs typeface="+mn-cs"/>
              </a:rPr>
              <a:t>holders</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can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request</a:t>
            </a:r>
            <a:r>
              <a:rPr lang="sk-SK" sz="1200" b="0" u="sng" kern="1200" dirty="0" smtClean="0">
                <a:solidFill>
                  <a:schemeClr val="tx1"/>
                </a:solidFill>
                <a:latin typeface="+mn-lt"/>
                <a:ea typeface="+mn-ea"/>
                <a:cs typeface="+mn-cs"/>
              </a:rPr>
              <a:t> to </a:t>
            </a:r>
            <a:r>
              <a:rPr lang="sk-SK" sz="1200" b="0" u="sng" kern="1200" dirty="0" err="1" smtClean="0">
                <a:solidFill>
                  <a:schemeClr val="tx1"/>
                </a:solidFill>
                <a:latin typeface="+mn-lt"/>
                <a:ea typeface="+mn-ea"/>
                <a:cs typeface="+mn-cs"/>
              </a:rPr>
              <a:t>be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sent</a:t>
            </a:r>
            <a:r>
              <a:rPr lang="sk-SK" sz="1200" b="0" u="sng" kern="1200" dirty="0" smtClean="0">
                <a:solidFill>
                  <a:schemeClr val="tx1"/>
                </a:solidFill>
                <a:latin typeface="+mn-lt"/>
                <a:ea typeface="+mn-ea"/>
                <a:cs typeface="+mn-cs"/>
              </a:rPr>
              <a:t> 1 ETH </a:t>
            </a:r>
            <a:r>
              <a:rPr lang="sk-SK" sz="1200" b="0" u="sng" kern="1200" dirty="0" err="1" smtClean="0">
                <a:solidFill>
                  <a:schemeClr val="tx1"/>
                </a:solidFill>
                <a:latin typeface="+mn-lt"/>
                <a:ea typeface="+mn-ea"/>
                <a:cs typeface="+mn-cs"/>
              </a:rPr>
              <a:t>for</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every</a:t>
            </a:r>
            <a:r>
              <a:rPr lang="sk-SK" sz="1200" b="0" u="sng" kern="1200" dirty="0" smtClean="0">
                <a:solidFill>
                  <a:schemeClr val="tx1"/>
                </a:solidFill>
                <a:latin typeface="+mn-lt"/>
                <a:ea typeface="+mn-ea"/>
                <a:cs typeface="+mn-cs"/>
              </a:rPr>
              <a:t> 100 DAO.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investors</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that</a:t>
            </a:r>
            <a:r>
              <a:rPr lang="sk-SK" sz="1200" b="0" u="sng" kern="1200" dirty="0" smtClean="0">
                <a:solidFill>
                  <a:schemeClr val="tx1"/>
                </a:solidFill>
                <a:latin typeface="+mn-lt"/>
                <a:ea typeface="+mn-ea"/>
                <a:cs typeface="+mn-cs"/>
              </a:rPr>
              <a:t> had </a:t>
            </a:r>
            <a:r>
              <a:rPr lang="sk-SK" sz="1200" b="0" u="sng" kern="1200" dirty="0" err="1" smtClean="0">
                <a:solidFill>
                  <a:schemeClr val="tx1"/>
                </a:solidFill>
                <a:latin typeface="+mn-lt"/>
                <a:ea typeface="+mn-ea"/>
                <a:cs typeface="+mn-cs"/>
              </a:rPr>
              <a:t>paid</a:t>
            </a:r>
            <a:r>
              <a:rPr lang="sk-SK" sz="1200" b="0" u="sng" kern="1200" dirty="0" smtClean="0">
                <a:solidFill>
                  <a:schemeClr val="tx1"/>
                </a:solidFill>
                <a:latin typeface="+mn-lt"/>
                <a:ea typeface="+mn-ea"/>
                <a:cs typeface="+mn-cs"/>
              </a:rPr>
              <a:t> more </a:t>
            </a:r>
            <a:r>
              <a:rPr lang="sk-SK" sz="1200" b="0" u="sng" kern="1200" dirty="0" err="1" smtClean="0">
                <a:solidFill>
                  <a:schemeClr val="tx1"/>
                </a:solidFill>
                <a:latin typeface="+mn-lt"/>
                <a:ea typeface="+mn-ea"/>
                <a:cs typeface="+mn-cs"/>
              </a:rPr>
              <a:t>than</a:t>
            </a:r>
            <a:r>
              <a:rPr lang="sk-SK" sz="1200" b="0" u="sng" kern="1200" dirty="0" smtClean="0">
                <a:solidFill>
                  <a:schemeClr val="tx1"/>
                </a:solidFill>
                <a:latin typeface="+mn-lt"/>
                <a:ea typeface="+mn-ea"/>
                <a:cs typeface="+mn-cs"/>
              </a:rPr>
              <a:t> 1 ETH </a:t>
            </a:r>
            <a:r>
              <a:rPr lang="sk-SK" sz="1200" b="0" u="sng" kern="1200" dirty="0" err="1" smtClean="0">
                <a:solidFill>
                  <a:schemeClr val="tx1"/>
                </a:solidFill>
                <a:latin typeface="+mn-lt"/>
                <a:ea typeface="+mn-ea"/>
                <a:cs typeface="+mn-cs"/>
              </a:rPr>
              <a:t>for</a:t>
            </a:r>
            <a:r>
              <a:rPr lang="sk-SK" sz="1200" b="0" u="sng" kern="1200" dirty="0" smtClean="0">
                <a:solidFill>
                  <a:schemeClr val="tx1"/>
                </a:solidFill>
                <a:latin typeface="+mn-lt"/>
                <a:ea typeface="+mn-ea"/>
                <a:cs typeface="+mn-cs"/>
              </a:rPr>
              <a:t> 100 DAO </a:t>
            </a:r>
            <a:r>
              <a:rPr lang="sk-SK" sz="1200" b="0" u="sng" kern="1200" dirty="0" err="1" smtClean="0">
                <a:solidFill>
                  <a:schemeClr val="tx1"/>
                </a:solidFill>
                <a:latin typeface="+mn-lt"/>
                <a:ea typeface="+mn-ea"/>
                <a:cs typeface="+mn-cs"/>
              </a:rPr>
              <a:t>could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request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difference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from</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original</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address</a:t>
            </a:r>
            <a:r>
              <a:rPr lang="sk-SK" sz="1200" b="0" u="sng" kern="1200" dirty="0" smtClean="0">
                <a:solidFill>
                  <a:schemeClr val="tx1"/>
                </a:solidFill>
                <a:latin typeface="+mn-lt"/>
                <a:ea typeface="+mn-ea"/>
                <a:cs typeface="+mn-cs"/>
              </a:rPr>
              <a:t>. </a:t>
            </a:r>
          </a:p>
          <a:p>
            <a:pPr marL="228600" indent="-228600">
              <a:buFont typeface="+mj-lt"/>
              <a:buAutoNum type="arabicPeriod"/>
            </a:pPr>
            <a:endParaRPr lang="sk-SK" sz="1200" b="0" u="sng" kern="1200" dirty="0" smtClean="0">
              <a:solidFill>
                <a:schemeClr val="tx1"/>
              </a:solidFill>
              <a:latin typeface="+mn-lt"/>
              <a:ea typeface="+mn-ea"/>
              <a:cs typeface="+mn-cs"/>
            </a:endParaRPr>
          </a:p>
          <a:p>
            <a:pPr marL="685800" lvl="1" indent="-228600">
              <a:buFont typeface="+mj-lt"/>
              <a:buAutoNum type="arabicPeriod"/>
            </a:pPr>
            <a:r>
              <a:rPr lang="sk-SK" sz="1200" b="0" u="sng" kern="1200" dirty="0" err="1" smtClean="0">
                <a:solidFill>
                  <a:schemeClr val="tx1"/>
                </a:solidFill>
                <a:latin typeface="+mn-lt"/>
                <a:ea typeface="+mn-ea"/>
                <a:cs typeface="+mn-cs"/>
              </a:rPr>
              <a:t>https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www.cryptocompare.com</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coins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guides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dao</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hack</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-soft-</a:t>
            </a:r>
            <a:r>
              <a:rPr lang="sk-SK" sz="1200" b="0" u="sng" kern="1200" dirty="0" err="1" smtClean="0">
                <a:solidFill>
                  <a:schemeClr val="tx1"/>
                </a:solidFill>
                <a:latin typeface="+mn-lt"/>
                <a:ea typeface="+mn-ea"/>
                <a:cs typeface="+mn-cs"/>
              </a:rPr>
              <a:t>fork</a:t>
            </a:r>
            <a:r>
              <a:rPr lang="sk-SK" sz="1200" b="0" u="sng" kern="1200" dirty="0" smtClean="0">
                <a:solidFill>
                  <a:schemeClr val="tx1"/>
                </a:solidFill>
                <a:latin typeface="+mn-lt"/>
                <a:ea typeface="+mn-ea"/>
                <a:cs typeface="+mn-cs"/>
              </a:rPr>
              <a:t>-and-</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hard-fork</a:t>
            </a:r>
            <a:r>
              <a:rPr lang="sk-SK" sz="1200" b="0" u="sng"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a:t>
            </a:r>
            <a:r>
              <a:rPr lang="en-GB" baseline="0" dirty="0" smtClean="0"/>
              <a:t>sends some Ether to the contract</a:t>
            </a:r>
          </a:p>
          <a:p>
            <a:pPr marL="228600" indent="-228600">
              <a:buAutoNum type="arabicPeriod"/>
            </a:pPr>
            <a:r>
              <a:rPr lang="en-GB" baseline="0" dirty="0" smtClean="0"/>
              <a:t>The function </a:t>
            </a:r>
            <a:r>
              <a:rPr lang="en-GB" baseline="0" dirty="0" err="1" smtClean="0"/>
              <a:t>fallback</a:t>
            </a:r>
            <a:r>
              <a:rPr lang="en-GB" baseline="0" dirty="0" smtClean="0"/>
              <a:t> is invoked </a:t>
            </a:r>
          </a:p>
          <a:p>
            <a:pPr marL="685800" lvl="1" indent="-228600">
              <a:buAutoNum type="arabicPeriod"/>
            </a:pPr>
            <a:r>
              <a:rPr lang="en-GB" baseline="0" dirty="0" smtClean="0"/>
              <a:t>The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If the </a:t>
            </a:r>
            <a:r>
              <a:rPr lang="en-GB" baseline="0" dirty="0" smtClean="0"/>
              <a:t>amount is enough, the Compensation is computed and sent </a:t>
            </a:r>
            <a:r>
              <a:rPr lang="en-GB" baseline="0" dirty="0" smtClean="0"/>
              <a:t>to the old </a:t>
            </a:r>
            <a:r>
              <a:rPr lang="en-GB" baseline="0" dirty="0" smtClean="0"/>
              <a:t>king and the new player is accepted as the new king </a:t>
            </a:r>
            <a:endParaRPr lang="en-GB" baseline="0" dirty="0" smtClean="0"/>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The Owner of this contract can withdraw the ether accumulated (via </a:t>
            </a:r>
            <a:r>
              <a:rPr lang="en-GB" baseline="0" dirty="0" err="1" smtClean="0"/>
              <a:t>sweepCommission</a:t>
            </a:r>
            <a:r>
              <a:rPr lang="en-GB" baseline="0" dirty="0" smtClean="0"/>
              <a:t>) </a:t>
            </a:r>
            <a:endParaRPr lang="en-GB" baseline="0" dirty="0" smtClean="0"/>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a:t>
            </a:r>
            <a:r>
              <a:rPr lang="en-GB" baseline="0" dirty="0" smtClean="0"/>
              <a:t>lost of ether</a:t>
            </a:r>
            <a:r>
              <a:rPr lang="en-GB" baseline="0" dirty="0" smtClean="0"/>
              <a:t>.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kern="1200" dirty="0" smtClean="0">
                <a:solidFill>
                  <a:schemeClr val="tx1"/>
                </a:solidFill>
                <a:effectLst/>
                <a:latin typeface="+mn-lt"/>
                <a:ea typeface="+mn-ea"/>
                <a:cs typeface="+mn-cs"/>
              </a:rPr>
              <a:t>Indeed, since send is equipped with a few gas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send at line 17 will fail if the </a:t>
            </a:r>
            <a:r>
              <a:rPr lang="en-GB" sz="1200" b="1" kern="1200" dirty="0" smtClean="0">
                <a:solidFill>
                  <a:schemeClr val="tx1"/>
                </a:solidFill>
                <a:effectLst/>
                <a:latin typeface="+mn-lt"/>
                <a:ea typeface="+mn-ea"/>
                <a:cs typeface="+mn-cs"/>
              </a:rPr>
              <a:t>king’s address </a:t>
            </a:r>
            <a:r>
              <a:rPr lang="en-GB" sz="1200" b="1" kern="1200" dirty="0" smtClean="0">
                <a:solidFill>
                  <a:schemeClr val="tx1"/>
                </a:solidFill>
                <a:effectLst/>
                <a:latin typeface="+mn-lt"/>
                <a:ea typeface="+mn-ea"/>
                <a:cs typeface="+mn-cs"/>
              </a:rPr>
              <a:t>corresponds to a contract </a:t>
            </a:r>
            <a:r>
              <a:rPr lang="en-GB" sz="1200" b="1" kern="1200" dirty="0" smtClean="0">
                <a:solidFill>
                  <a:schemeClr val="tx1"/>
                </a:solidFill>
                <a:effectLst/>
                <a:latin typeface="+mn-lt"/>
                <a:ea typeface="+mn-ea"/>
                <a:cs typeface="+mn-cs"/>
              </a:rPr>
              <a:t>with an expensive </a:t>
            </a:r>
            <a:r>
              <a:rPr lang="en-GB" sz="1200" b="1" kern="1200" dirty="0" err="1" smtClean="0">
                <a:solidFill>
                  <a:schemeClr val="tx1"/>
                </a:solidFill>
                <a:effectLst/>
                <a:latin typeface="+mn-lt"/>
                <a:ea typeface="+mn-ea"/>
                <a:cs typeface="+mn-cs"/>
              </a:rPr>
              <a:t>fallback</a:t>
            </a:r>
            <a:endParaRPr lang="en-GB" sz="1200" b="1"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endParaRPr lang="en-GB" baseline="0" dirty="0" smtClean="0"/>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a:t>
            </a:r>
            <a:r>
              <a:rPr lang="it-IT" sz="1200" kern="1200" dirty="0" smtClean="0">
                <a:solidFill>
                  <a:schemeClr val="tx1"/>
                </a:solidFill>
                <a:latin typeface="+mn-lt"/>
                <a:ea typeface="+mn-ea"/>
                <a:cs typeface="+mn-cs"/>
              </a:rPr>
              <a:t>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a state.</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evens</a:t>
            </a:r>
            <a:r>
              <a:rPr lang="it-IT" sz="1200" kern="1200" dirty="0" smtClean="0">
                <a:solidFill>
                  <a:schemeClr val="tx1"/>
                </a:solidFill>
                <a:effectLst/>
                <a:latin typeface="+mn-lt"/>
                <a:ea typeface="+mn-ea"/>
                <a:cs typeface="+mn-cs"/>
              </a:rPr>
              <a:t>” game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players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player </a:t>
            </a:r>
            <a:r>
              <a:rPr lang="it-IT" sz="1200" kern="1200" dirty="0" err="1" smtClean="0">
                <a:solidFill>
                  <a:schemeClr val="tx1"/>
                </a:solidFill>
                <a:effectLst/>
                <a:latin typeface="+mn-lt"/>
                <a:ea typeface="+mn-ea"/>
                <a:cs typeface="+mn-cs"/>
              </a:rPr>
              <a:t>chooses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number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if</a:t>
            </a:r>
            <a:r>
              <a:rPr lang="it-IT" sz="1200" kern="1200" dirty="0" smtClean="0">
                <a:solidFill>
                  <a:schemeClr val="tx1"/>
                </a:solidFill>
                <a:effectLst/>
                <a:latin typeface="+mn-lt"/>
                <a:ea typeface="+mn-ea"/>
                <a:cs typeface="+mn-cs"/>
              </a:rPr>
              <a:t> the sum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even</a:t>
            </a:r>
            <a:r>
              <a:rPr lang="it-IT" sz="1200" kern="1200" dirty="0" smtClean="0">
                <a:solidFill>
                  <a:schemeClr val="tx1"/>
                </a:solidFill>
                <a:effectLst/>
                <a:latin typeface="+mn-lt"/>
                <a:ea typeface="+mn-ea"/>
                <a:cs typeface="+mn-cs"/>
              </a:rPr>
              <a:t>, the first player </a:t>
            </a:r>
            <a:r>
              <a:rPr lang="it-IT" sz="1200" kern="1200" dirty="0" err="1" smtClean="0">
                <a:solidFill>
                  <a:schemeClr val="tx1"/>
                </a:solidFill>
                <a:effectLst/>
                <a:latin typeface="+mn-lt"/>
                <a:ea typeface="+mn-ea"/>
                <a:cs typeface="+mn-cs"/>
              </a:rPr>
              <a:t>wins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second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one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wins</a:t>
            </a:r>
            <a:r>
              <a:rPr lang="it-IT" sz="1200" kern="120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a:t>
            </a:r>
            <a:r>
              <a:rPr lang="en-GB" sz="1200" kern="1200" baseline="0" dirty="0" smtClean="0">
                <a:solidFill>
                  <a:schemeClr val="tx1"/>
                </a:solidFill>
                <a:effectLst/>
                <a:latin typeface="+mn-lt"/>
                <a:ea typeface="+mn-ea"/>
                <a:cs typeface="+mn-cs"/>
              </a:rPr>
              <a:t>play 1 ether </a:t>
            </a:r>
            <a:r>
              <a:rPr lang="en-GB" sz="1200" kern="1200" baseline="0" dirty="0" smtClean="0">
                <a:solidFill>
                  <a:schemeClr val="tx1"/>
                </a:solidFill>
                <a:effectLst/>
                <a:latin typeface="+mn-lt"/>
                <a:ea typeface="+mn-ea"/>
                <a:cs typeface="+mn-cs"/>
              </a:rPr>
              <a:t>(line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endParaRPr lang="en-GB"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a:t>
            </a:r>
            <a:r>
              <a:rPr lang="en-GB" sz="1200" kern="1200" dirty="0" smtClean="0">
                <a:solidFill>
                  <a:schemeClr val="tx1"/>
                </a:solidFill>
                <a:effectLst/>
                <a:latin typeface="+mn-lt"/>
                <a:ea typeface="+mn-ea"/>
                <a:cs typeface="+mn-cs"/>
              </a:rPr>
              <a:t>winner </a:t>
            </a:r>
            <a:r>
              <a:rPr lang="en-GB" sz="1200" kern="1200" dirty="0" smtClean="0">
                <a:solidFill>
                  <a:schemeClr val="tx1"/>
                </a:solidFill>
                <a:effectLst/>
                <a:latin typeface="+mn-lt"/>
                <a:ea typeface="+mn-ea"/>
                <a:cs typeface="+mn-cs"/>
              </a:rPr>
              <a:t>(line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
            </a:r>
            <a:r>
              <a:rPr lang="en-GB" baseline="0" dirty="0" smtClean="0"/>
              <a:t>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a:t>
            </a:r>
            <a:r>
              <a:rPr lang="en-GB" dirty="0" smtClean="0"/>
              <a:t>.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t>
            </a:r>
            <a:r>
              <a:rPr lang="en-GB" sz="1200" kern="1200" dirty="0" smtClean="0">
                <a:solidFill>
                  <a:schemeClr val="tx1"/>
                </a:solidFill>
                <a:effectLst/>
                <a:latin typeface="+mn-lt"/>
                <a:ea typeface="+mn-ea"/>
                <a:cs typeface="+mn-cs"/>
              </a:rPr>
              <a:t>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t>
            </a:r>
            <a:r>
              <a:rPr lang="it-IT" sz="1200" kern="1200" dirty="0" smtClean="0">
                <a:solidFill>
                  <a:schemeClr val="tx1"/>
                </a:solidFill>
                <a:effectLst/>
                <a:latin typeface="+mn-lt"/>
                <a:ea typeface="+mn-ea"/>
                <a:cs typeface="+mn-cs"/>
              </a:rPr>
              <a:t>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a:t>
            </a:r>
            <a:r>
              <a:rPr lang="it-IT" sz="1200" kern="1200" dirty="0" smtClean="0">
                <a:solidFill>
                  <a:schemeClr val="tx1"/>
                </a:solidFill>
                <a:effectLst/>
                <a:latin typeface="+mn-lt"/>
                <a:ea typeface="+mn-ea"/>
                <a:cs typeface="+mn-cs"/>
              </a:rPr>
              <a:t>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a:t>
            </a:r>
            <a:r>
              <a:rPr lang="en-GB" sz="1200" kern="1200" dirty="0" smtClean="0">
                <a:solidFill>
                  <a:schemeClr val="tx1"/>
                </a:solidFill>
                <a:effectLst/>
                <a:latin typeface="+mn-lt"/>
                <a:ea typeface="+mn-ea"/>
                <a:cs typeface="+mn-cs"/>
              </a:rPr>
              <a:t>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a:t>
            </a:r>
            <a:r>
              <a:rPr lang="en-GB" baseline="0" dirty="0" smtClean="0"/>
              <a:t>by the </a:t>
            </a:r>
            <a:r>
              <a:rPr lang="en-GB" baseline="0" dirty="0" smtClean="0"/>
              <a:t>owner of the contract</a:t>
            </a:r>
            <a:endParaRPr lang="en-GB" baseline="0"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a:t>
            </a:r>
            <a:r>
              <a:rPr lang="en-GB" sz="1200" kern="1200" dirty="0" smtClean="0">
                <a:solidFill>
                  <a:schemeClr val="tx1"/>
                </a:solidFill>
                <a:effectLst/>
                <a:latin typeface="+mn-lt"/>
                <a:ea typeface="+mn-ea"/>
                <a:cs typeface="+mn-cs"/>
              </a:rPr>
              <a:t>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a:t>
            </a:r>
            <a:r>
              <a:rPr lang="en-GB" baseline="0" dirty="0" smtClean="0"/>
              <a:t>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a:t>
            </a:r>
            <a:r>
              <a:rPr lang="en-GB" sz="1200" kern="1200" baseline="0" dirty="0" smtClean="0">
                <a:solidFill>
                  <a:schemeClr val="tx1"/>
                </a:solidFill>
                <a:effectLst/>
                <a:latin typeface="+mn-lt"/>
                <a:ea typeface="+mn-ea"/>
                <a:cs typeface="+mn-cs"/>
              </a:rPr>
              <a:t>which means that the </a:t>
            </a:r>
            <a:r>
              <a:rPr lang="en-GB" sz="1200" kern="1200" baseline="0" dirty="0" smtClean="0">
                <a:solidFill>
                  <a:schemeClr val="tx1"/>
                </a:solidFill>
                <a:effectLst/>
                <a:latin typeface="+mn-lt"/>
                <a:ea typeface="+mn-ea"/>
                <a:cs typeface="+mn-cs"/>
              </a:rPr>
              <a:t>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a:t>
            </a:r>
            <a:r>
              <a:rPr lang="en-GB" baseline="0" dirty="0" smtClean="0"/>
              <a:t>is the  </a:t>
            </a:r>
            <a:r>
              <a:rPr lang="en-GB" baseline="0" dirty="0" smtClean="0"/>
              <a:t>“stack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a:t>
            </a:r>
            <a:r>
              <a:rPr lang="it-IT" sz="1200" kern="1200" dirty="0" smtClean="0">
                <a:solidFill>
                  <a:schemeClr val="tx1"/>
                </a:solidFill>
                <a:latin typeface="+mn-lt"/>
                <a:ea typeface="+mn-ea"/>
                <a:cs typeface="+mn-cs"/>
              </a:rPr>
              <a:t>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ILE</a:t>
            </a:r>
          </a:p>
          <a:p>
            <a:pPr marL="171450" indent="-171450">
              <a:buFontTx/>
              <a:buChar char="-"/>
            </a:pPr>
            <a:endParaRPr lang="en-GB" baseline="0" dirty="0" smtClean="0"/>
          </a:p>
          <a:p>
            <a:pPr marL="171450" indent="-171450">
              <a:buFontTx/>
              <a:buChar char="-"/>
            </a:pPr>
            <a:r>
              <a:rPr lang="en-GB" baseline="0" dirty="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Thanks to the decentralized database, there is no longer the need of a thirty part trust organisation</a:t>
            </a:r>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r>
              <a:rPr lang="en-GB" baseline="0" dirty="0" smtClean="0"/>
              <a:t>YOU CAN SEE THIS DATABSE AS A PL accessible to everybody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r>
              <a:rPr lang="en-GB" baseline="0" dirty="0" smtClean="0"/>
              <a:t>Because nowadays, </a:t>
            </a:r>
            <a:r>
              <a:rPr lang="en-GB" sz="1200" kern="1200" dirty="0" smtClean="0">
                <a:solidFill>
                  <a:schemeClr val="tx1"/>
                </a:solidFill>
                <a:latin typeface="+mn-lt"/>
                <a:ea typeface="+mn-ea"/>
                <a:cs typeface="+mn-cs"/>
              </a:rPr>
              <a:t>, most people use a trusted middleman such as a bank to make a transaction</a:t>
            </a:r>
            <a:r>
              <a:rPr lang="en-GB" sz="1200" kern="1200" baseline="0" dirty="0" smtClean="0">
                <a:solidFill>
                  <a:schemeClr val="tx1"/>
                </a:solidFill>
                <a:latin typeface="+mn-lt"/>
                <a:ea typeface="+mn-ea"/>
                <a:cs typeface="+mn-cs"/>
              </a:rPr>
              <a:t> which makes it easier to attack, whereas the </a:t>
            </a:r>
            <a:r>
              <a:rPr lang="en-GB" sz="1200" kern="1200" baseline="0" dirty="0" err="1" smtClean="0">
                <a:solidFill>
                  <a:schemeClr val="tx1"/>
                </a:solidFill>
                <a:latin typeface="+mn-lt"/>
                <a:ea typeface="+mn-ea"/>
                <a:cs typeface="+mn-cs"/>
              </a:rPr>
              <a:t>blockchain</a:t>
            </a:r>
            <a:r>
              <a:rPr lang="en-GB" sz="1200" kern="1200" baseline="0" dirty="0" smtClean="0">
                <a:solidFill>
                  <a:schemeClr val="tx1"/>
                </a:solidFill>
                <a:latin typeface="+mn-lt"/>
                <a:ea typeface="+mn-ea"/>
                <a:cs typeface="+mn-cs"/>
              </a:rPr>
              <a:t> allows consumers and supplier to connect directly</a:t>
            </a: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baseline="0" dirty="0" smtClean="0"/>
          </a:p>
          <a:p>
            <a:r>
              <a:rPr lang="en-GB" sz="1200" kern="1200" dirty="0" smtClean="0">
                <a:solidFill>
                  <a:schemeClr val="tx1"/>
                </a:solidFill>
                <a:effectLst/>
                <a:latin typeface="+mn-lt"/>
                <a:ea typeface="+mn-ea"/>
                <a:cs typeface="+mn-cs"/>
              </a:rPr>
              <a:t>Everything that is centralized makes it easy to attack because it offers a single point of failure.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(e.g. Firewall of a website).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Application built with</a:t>
            </a:r>
            <a:r>
              <a:rPr lang="en-GB" sz="1200" kern="1200" baseline="0" dirty="0" smtClean="0">
                <a:solidFill>
                  <a:schemeClr val="tx1"/>
                </a:solidFill>
                <a:effectLst/>
                <a:latin typeface="+mn-lt"/>
                <a:ea typeface="+mn-ea"/>
                <a:cs typeface="+mn-cs"/>
              </a:rPr>
              <a:t> Bloch chain </a:t>
            </a:r>
            <a:r>
              <a:rPr lang="en-GB" sz="1200" kern="1200" baseline="0" dirty="0" err="1" smtClean="0">
                <a:solidFill>
                  <a:schemeClr val="tx1"/>
                </a:solidFill>
                <a:effectLst/>
                <a:latin typeface="+mn-lt"/>
                <a:ea typeface="+mn-ea"/>
                <a:cs typeface="+mn-cs"/>
              </a:rPr>
              <a:t>technlogy</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 not require  users to trust the developers with personal information or funds. </a:t>
            </a:r>
            <a:endParaRPr lang="it-IT"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t>
            </a:r>
            <a:r>
              <a:rPr lang="en-GB" sz="1200" kern="1200" dirty="0" smtClean="0">
                <a:solidFill>
                  <a:schemeClr val="tx1"/>
                </a:solidFill>
                <a:effectLst/>
                <a:latin typeface="+mn-lt"/>
                <a:ea typeface="+mn-ea"/>
                <a:cs typeface="+mn-cs"/>
              </a:rPr>
              <a:t>a miner, </a:t>
            </a:r>
            <a:r>
              <a:rPr lang="en-GB" sz="1200" kern="1200" dirty="0" smtClean="0">
                <a:solidFill>
                  <a:schemeClr val="tx1"/>
                </a:solidFill>
                <a:effectLst/>
                <a:latin typeface="+mn-lt"/>
                <a:ea typeface="+mn-ea"/>
                <a:cs typeface="+mn-cs"/>
              </a:rPr>
              <a:t>he </a:t>
            </a:r>
            <a:r>
              <a:rPr lang="en-GB" sz="1200" kern="1200" dirty="0" smtClean="0">
                <a:solidFill>
                  <a:schemeClr val="tx1"/>
                </a:solidFill>
                <a:effectLst/>
                <a:latin typeface="+mn-lt"/>
                <a:ea typeface="+mn-ea"/>
                <a:cs typeface="+mn-cs"/>
              </a:rPr>
              <a:t>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significant</a:t>
            </a:r>
            <a:r>
              <a:rPr lang="it-IT" sz="1200" kern="1200" dirty="0" smtClean="0">
                <a:solidFill>
                  <a:schemeClr val="tx1"/>
                </a:solidFill>
                <a:effectLst/>
                <a:latin typeface="+mn-lt"/>
                <a:ea typeface="+mn-ea"/>
                <a:cs typeface="+mn-cs"/>
              </a:rPr>
              <a:t> part of </a:t>
            </a:r>
            <a:r>
              <a:rPr lang="it-IT" sz="1200" kern="1200" dirty="0" err="1" smtClean="0">
                <a:solidFill>
                  <a:schemeClr val="tx1"/>
                </a:solidFill>
                <a:effectLst/>
                <a:latin typeface="+mn-lt"/>
                <a:ea typeface="+mn-ea"/>
                <a:cs typeface="+mn-cs"/>
              </a:rPr>
              <a:t>them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related</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the high-</a:t>
            </a:r>
            <a:r>
              <a:rPr lang="it-IT" sz="1200" kern="1200" dirty="0" err="1" smtClean="0">
                <a:solidFill>
                  <a:schemeClr val="tx1"/>
                </a:solidFill>
                <a:effectLst/>
                <a:latin typeface="+mn-lt"/>
                <a:ea typeface="+mn-ea"/>
                <a:cs typeface="+mn-cs"/>
              </a:rPr>
              <a:t>level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programming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supported</a:t>
            </a:r>
            <a:r>
              <a:rPr lang="it-IT" sz="1200" kern="1200" dirty="0" smtClean="0">
                <a:solidFill>
                  <a:schemeClr val="tx1"/>
                </a:solidFill>
                <a:effectLst/>
                <a:latin typeface="+mn-lt"/>
                <a:ea typeface="+mn-ea"/>
                <a:cs typeface="+mn-cs"/>
              </a:rPr>
              <a:t> by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vulnerabilities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seem</a:t>
            </a:r>
            <a:r>
              <a:rPr lang="it-IT" sz="1200" kern="1200" dirty="0" smtClean="0">
                <a:solidFill>
                  <a:schemeClr val="tx1"/>
                </a:solidFill>
                <a:effectLst/>
                <a:latin typeface="+mn-lt"/>
                <a:ea typeface="+mn-ea"/>
                <a:cs typeface="+mn-cs"/>
              </a:rPr>
              <a:t> to be </a:t>
            </a:r>
            <a:r>
              <a:rPr lang="it-IT" sz="1200" kern="1200" dirty="0" err="1" smtClean="0">
                <a:solidFill>
                  <a:schemeClr val="tx1"/>
                </a:solidFill>
                <a:effectLst/>
                <a:latin typeface="+mn-lt"/>
                <a:ea typeface="+mn-ea"/>
                <a:cs typeface="+mn-cs"/>
              </a:rPr>
              <a:t>caused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misalignment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semantics</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intuition</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programmers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problem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whilst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looking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typed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Javascript-like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(with </a:t>
            </a:r>
            <a:r>
              <a:rPr lang="it-IT" sz="1200" kern="1200" dirty="0" err="1" smtClean="0">
                <a:solidFill>
                  <a:schemeClr val="tx1"/>
                </a:solidFill>
                <a:effectLst/>
                <a:latin typeface="+mn-lt"/>
                <a:ea typeface="+mn-ea"/>
                <a:cs typeface="+mn-cs"/>
              </a:rPr>
              <a:t>exceptions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some of </a:t>
            </a:r>
            <a:r>
              <a:rPr lang="it-IT" sz="1200" kern="1200" dirty="0" err="1" smtClean="0">
                <a:solidFill>
                  <a:schemeClr val="tx1"/>
                </a:solidFill>
                <a:effectLst/>
                <a:latin typeface="+mn-lt"/>
                <a:ea typeface="+mn-ea"/>
                <a:cs typeface="+mn-cs"/>
              </a:rPr>
              <a:t>these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features</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peculiar</a:t>
            </a:r>
            <a:r>
              <a:rPr lang="it-IT" sz="1200" kern="1200" dirty="0" smtClean="0">
                <a:solidFill>
                  <a:schemeClr val="tx1"/>
                </a:solidFill>
                <a:effectLst/>
                <a:latin typeface="+mn-lt"/>
                <a:ea typeface="+mn-ea"/>
                <a:cs typeface="+mn-cs"/>
              </a:rPr>
              <a:t> way. At the </a:t>
            </a:r>
            <a:r>
              <a:rPr lang="it-IT" sz="1200" kern="1200" dirty="0" err="1" smtClean="0">
                <a:solidFill>
                  <a:schemeClr val="tx1"/>
                </a:solidFill>
                <a:effectLst/>
                <a:latin typeface="+mn-lt"/>
                <a:ea typeface="+mn-ea"/>
                <a:cs typeface="+mn-cs"/>
              </a:rPr>
              <a:t>same</a:t>
            </a:r>
            <a:r>
              <a:rPr lang="it-IT" sz="1200" kern="1200" dirty="0" smtClean="0">
                <a:solidFill>
                  <a:schemeClr val="tx1"/>
                </a:solidFill>
                <a:effectLst/>
                <a:latin typeface="+mn-lt"/>
                <a:ea typeface="+mn-ea"/>
                <a:cs typeface="+mn-cs"/>
              </a:rPr>
              <a:t> time, the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does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not</a:t>
            </a:r>
            <a:r>
              <a:rPr lang="it-IT" sz="1200" kern="1200" dirty="0" smtClean="0">
                <a:solidFill>
                  <a:schemeClr val="tx1"/>
                </a:solidFill>
                <a:effectLst/>
                <a:latin typeface="+mn-lt"/>
                <a:ea typeface="+mn-ea"/>
                <a:cs typeface="+mn-cs"/>
              </a:rPr>
              <a:t> introduce </a:t>
            </a:r>
            <a:r>
              <a:rPr lang="it-IT" sz="1200" kern="1200" dirty="0" err="1" smtClean="0">
                <a:solidFill>
                  <a:schemeClr val="tx1"/>
                </a:solidFill>
                <a:effectLst/>
                <a:latin typeface="+mn-lt"/>
                <a:ea typeface="+mn-ea"/>
                <a:cs typeface="+mn-cs"/>
              </a:rPr>
              <a:t>constructs</a:t>
            </a:r>
            <a:r>
              <a:rPr lang="it-IT" sz="1200" kern="1200" dirty="0" smtClean="0">
                <a:solidFill>
                  <a:schemeClr val="tx1"/>
                </a:solidFill>
                <a:effectLst/>
                <a:latin typeface="+mn-lt"/>
                <a:ea typeface="+mn-ea"/>
                <a:cs typeface="+mn-cs"/>
              </a:rPr>
              <a:t> to deal with domain-</a:t>
            </a:r>
            <a:r>
              <a:rPr lang="it-IT" sz="1200" kern="1200" dirty="0" err="1" smtClean="0">
                <a:solidFill>
                  <a:schemeClr val="tx1"/>
                </a:solidFill>
                <a:effectLst/>
                <a:latin typeface="+mn-lt"/>
                <a:ea typeface="+mn-ea"/>
                <a:cs typeface="+mn-cs"/>
              </a:rPr>
              <a:t>specific</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aspects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e.g. the </a:t>
            </a:r>
            <a:r>
              <a:rPr lang="it-IT" sz="1200" kern="1200" dirty="0" err="1" smtClean="0">
                <a:solidFill>
                  <a:schemeClr val="tx1"/>
                </a:solidFill>
                <a:effectLst/>
                <a:latin typeface="+mn-lt"/>
                <a:ea typeface="+mn-ea"/>
                <a:cs typeface="+mn-cs"/>
              </a:rPr>
              <a:t>fact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computation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steps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wherein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they</a:t>
            </a:r>
            <a:r>
              <a:rPr lang="it-IT" sz="1200" kern="1200" dirty="0" smtClean="0">
                <a:solidFill>
                  <a:schemeClr val="tx1"/>
                </a:solidFill>
                <a:effectLst/>
                <a:latin typeface="+mn-lt"/>
                <a:ea typeface="+mn-ea"/>
                <a:cs typeface="+mn-cs"/>
              </a:rPr>
              <a:t> can be </a:t>
            </a:r>
            <a:r>
              <a:rPr lang="it-IT" sz="1200" kern="1200" dirty="0" err="1" smtClean="0">
                <a:solidFill>
                  <a:schemeClr val="tx1"/>
                </a:solidFill>
                <a:effectLst/>
                <a:latin typeface="+mn-lt"/>
                <a:ea typeface="+mn-ea"/>
                <a:cs typeface="+mn-cs"/>
              </a:rPr>
              <a:t>unpredictably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reordered</a:t>
            </a:r>
            <a:r>
              <a:rPr lang="it-IT" sz="1200" kern="1200" dirty="0" smtClean="0">
                <a:solidFill>
                  <a:schemeClr val="tx1"/>
                </a:solidFill>
                <a:effectLst/>
                <a:latin typeface="+mn-lt"/>
                <a:ea typeface="+mn-ea"/>
                <a:cs typeface="+mn-cs"/>
              </a:rPr>
              <a:t> or </a:t>
            </a:r>
            <a:r>
              <a:rPr lang="it-IT" sz="1200" kern="1200" dirty="0" err="1" smtClean="0">
                <a:solidFill>
                  <a:schemeClr val="tx1"/>
                </a:solidFill>
                <a:effectLst/>
                <a:latin typeface="+mn-lt"/>
                <a:ea typeface="+mn-ea"/>
                <a:cs typeface="+mn-cs"/>
              </a:rPr>
              <a:t>delayed</a:t>
            </a:r>
            <a:r>
              <a:rPr lang="it-IT" sz="1200" kern="120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of the proliferation of insecure smart contracts is that the documentation of known vulnerabilities is scattered through several sources, including the official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documentation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49</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 </a:t>
            </a:r>
            <a:r>
              <a:rPr lang="en-GB" baseline="0" dirty="0" err="1" smtClean="0"/>
              <a:t>tbd</a:t>
            </a:r>
            <a:endParaRPr lang="en-GB" baseline="0" dirty="0" smtClean="0"/>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distributed across the network) </a:t>
            </a:r>
          </a:p>
          <a:p>
            <a:endParaRPr lang="en-GB" baseline="0" dirty="0" smtClean="0"/>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3/26/17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3/26/17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jpg"/></Relationships>
</file>

<file path=ppt/slides/_rels/slide24.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jpg"/></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2.jp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2.jpg"/></Relationships>
</file>

<file path=ppt/slides/_rels/slide37.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2.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2.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Decentralized platform that runs smart contracts</a:t>
            </a:r>
          </a:p>
          <a:p>
            <a:r>
              <a:rPr lang="en-GB" sz="3600" dirty="0" smtClean="0">
                <a:latin typeface="+mj-lt"/>
              </a:rPr>
              <a:t>Custom built </a:t>
            </a:r>
            <a:r>
              <a:rPr lang="en-GB" sz="3600" dirty="0" err="1" smtClean="0">
                <a:latin typeface="+mj-lt"/>
              </a:rPr>
              <a:t>Blockchain</a:t>
            </a:r>
            <a:endParaRPr lang="en-GB" sz="3600" dirty="0" smtClean="0">
              <a:latin typeface="+mj-lt"/>
            </a:endParaRPr>
          </a:p>
          <a:p>
            <a:r>
              <a:rPr lang="en-GB" sz="3600" dirty="0">
                <a:latin typeface="+mj-lt"/>
              </a:rPr>
              <a:t>Ether</a:t>
            </a:r>
          </a:p>
          <a:p>
            <a:r>
              <a:rPr lang="en-GB" sz="3600" dirty="0">
                <a:latin typeface="+mj-lt"/>
              </a:rPr>
              <a:t>Solidity (high) &amp; EVM (low)</a:t>
            </a:r>
          </a:p>
          <a:p>
            <a:endParaRPr lang="en-GB" sz="36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704694"/>
            <a:ext cx="10131425" cy="455756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function()</a:t>
            </a:r>
          </a:p>
          <a:p>
            <a:r>
              <a:rPr lang="en-GB" sz="4000" dirty="0" smtClean="0">
                <a:latin typeface="+mj-lt"/>
              </a:rPr>
              <a:t>Variable </a:t>
            </a:r>
            <a:r>
              <a:rPr lang="en-GB" sz="3600" dirty="0" err="1" smtClean="0">
                <a:latin typeface="American Typewriter" charset="0"/>
                <a:ea typeface="American Typewriter" charset="0"/>
                <a:cs typeface="American Typewriter" charset="0"/>
              </a:rPr>
              <a:t>msg</a:t>
            </a:r>
            <a:r>
              <a:rPr lang="en-GB" sz="36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3800" dirty="0" smtClean="0">
                <a:latin typeface="+mj-lt"/>
              </a:rPr>
              <a:t>Gas limit</a:t>
            </a:r>
          </a:p>
          <a:p>
            <a:pPr lvl="1"/>
            <a:r>
              <a:rPr lang="en-GB" sz="3800" dirty="0" smtClean="0">
                <a:latin typeface="+mj-lt"/>
              </a:rPr>
              <a:t>Gas price</a:t>
            </a:r>
            <a:endParaRPr lang="en-GB" sz="38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028592"/>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err="1" smtClean="0">
                <a:latin typeface="+mj-lt"/>
              </a:rPr>
              <a:t>Blockchain</a:t>
            </a:r>
            <a:r>
              <a:rPr lang="en-GB" sz="2800" dirty="0" smtClean="0">
                <a:latin typeface="+mj-lt"/>
              </a:rPr>
              <a:t>	</a:t>
            </a:r>
          </a:p>
          <a:p>
            <a:pPr lvl="1"/>
            <a:r>
              <a:rPr lang="en-GB" sz="2600" dirty="0" smtClean="0">
                <a:latin typeface="+mj-lt"/>
              </a:rPr>
              <a:t>What is a </a:t>
            </a:r>
            <a:r>
              <a:rPr lang="en-GB" sz="2600" dirty="0" err="1" smtClean="0">
                <a:latin typeface="+mj-lt"/>
              </a:rPr>
              <a:t>Blockchain</a:t>
            </a:r>
            <a:r>
              <a:rPr lang="en-GB" sz="2600" dirty="0" smtClean="0">
                <a:latin typeface="+mj-lt"/>
              </a:rPr>
              <a:t>?</a:t>
            </a:r>
          </a:p>
          <a:p>
            <a:pPr lvl="1"/>
            <a:r>
              <a:rPr lang="en-GB" sz="2600" dirty="0" smtClean="0">
                <a:latin typeface="+mj-lt"/>
              </a:rPr>
              <a:t>How does it work?</a:t>
            </a:r>
          </a:p>
          <a:p>
            <a:r>
              <a:rPr lang="en-GB" sz="2800" dirty="0" smtClean="0">
                <a:latin typeface="+mj-lt"/>
              </a:rPr>
              <a:t>Smart Contracts Introduction</a:t>
            </a:r>
          </a:p>
          <a:p>
            <a:pPr lvl="1"/>
            <a:r>
              <a:rPr lang="en-GB" sz="2600" dirty="0" smtClean="0">
                <a:latin typeface="+mj-lt"/>
              </a:rPr>
              <a:t>What is a Smart Contract?</a:t>
            </a:r>
          </a:p>
          <a:p>
            <a:pPr lvl="1"/>
            <a:r>
              <a:rPr lang="en-GB" sz="2600" dirty="0" smtClean="0">
                <a:latin typeface="+mj-lt"/>
              </a:rPr>
              <a:t>Scenario Example</a:t>
            </a:r>
          </a:p>
          <a:p>
            <a:pPr lvl="1"/>
            <a:r>
              <a:rPr lang="en-GB" sz="2600" dirty="0" smtClean="0">
                <a:latin typeface="+mj-lt"/>
              </a:rPr>
              <a:t>Traditional Contracts vs. Smart Contracts</a:t>
            </a:r>
          </a:p>
          <a:p>
            <a:pPr lvl="1"/>
            <a:r>
              <a:rPr lang="en-GB" sz="2600" dirty="0" smtClean="0">
                <a:latin typeface="+mj-lt"/>
              </a:rPr>
              <a:t>Possible applications</a:t>
            </a:r>
          </a:p>
          <a:p>
            <a:pPr lvl="1"/>
            <a:r>
              <a:rPr lang="en-GB" sz="2600" dirty="0" err="1" smtClean="0">
                <a:latin typeface="+mj-lt"/>
              </a:rPr>
              <a:t>Ethereum</a:t>
            </a:r>
            <a:r>
              <a:rPr lang="en-GB" sz="2600" dirty="0" smtClean="0">
                <a:latin typeface="+mj-lt"/>
              </a:rPr>
              <a:t>, </a:t>
            </a:r>
            <a:r>
              <a:rPr lang="en-GB" sz="2600" dirty="0" err="1" smtClean="0">
                <a:latin typeface="+mj-lt"/>
              </a:rPr>
              <a:t>Blockchain</a:t>
            </a:r>
            <a:r>
              <a:rPr lang="en-GB" sz="2600" dirty="0" smtClean="0">
                <a:latin typeface="+mj-lt"/>
              </a:rPr>
              <a:t>-based Platform</a:t>
            </a:r>
          </a:p>
          <a:p>
            <a:pPr lvl="1"/>
            <a:endParaRPr lang="en-GB" sz="2600" dirty="0" smtClean="0">
              <a:latin typeface="+mj-lt"/>
            </a:endParaRP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 services </a:t>
            </a:r>
          </a:p>
          <a:p>
            <a:pPr lvl="1"/>
            <a:r>
              <a:rPr lang="en-GB" sz="3600" smtClean="0">
                <a:latin typeface="+mj-lt"/>
              </a:rPr>
              <a:t>Coupon payments </a:t>
            </a:r>
          </a:p>
          <a:p>
            <a:pPr lvl="1"/>
            <a:r>
              <a:rPr lang="en-GB" sz="3600" smtClean="0">
                <a:latin typeface="+mj-lt"/>
              </a:rPr>
              <a:t>Loans (e.g. Leasing) </a:t>
            </a:r>
          </a:p>
          <a:p>
            <a:r>
              <a:rPr lang="en-GB" sz="3600" smtClean="0">
                <a:latin typeface="+mj-lt"/>
              </a:rPr>
              <a:t>Life sciences </a:t>
            </a:r>
            <a:endParaRPr lang="en-GB" sz="3600">
              <a:latin typeface="+mj-lt"/>
            </a:endParaRPr>
          </a:p>
          <a:p>
            <a:pPr lvl="1"/>
            <a:r>
              <a:rPr lang="en-GB" sz="3600" smtClean="0">
                <a:latin typeface="+mj-lt"/>
              </a:rPr>
              <a:t>Electronic medical records</a:t>
            </a:r>
          </a:p>
          <a:p>
            <a:r>
              <a:rPr lang="en-GB" sz="3600" smtClean="0">
                <a:latin typeface="+mj-lt"/>
              </a:rPr>
              <a:t>Cross-Industry </a:t>
            </a:r>
          </a:p>
          <a:p>
            <a:pPr lvl="1"/>
            <a:r>
              <a:rPr lang="en-GB" sz="3400" smtClean="0">
                <a:latin typeface="+mj-lt"/>
              </a:rPr>
              <a:t>Voting</a:t>
            </a:r>
          </a:p>
          <a:p>
            <a:pPr marL="457200" lvl="1" indent="0">
              <a:buNone/>
            </a:pPr>
            <a:endParaRPr lang="en-GB" sz="360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7" name="Immagine 6"/>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ttangolo 2"/>
          <p:cNvSpPr/>
          <p:nvPr/>
        </p:nvSpPr>
        <p:spPr>
          <a:xfrm>
            <a:off x="4803420" y="3687439"/>
            <a:ext cx="2598404" cy="2585323"/>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ATTACKS</a:t>
            </a:r>
          </a:p>
          <a:p>
            <a:pPr algn="ct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AND....</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963264" y="1890481"/>
            <a:ext cx="8278715" cy="923330"/>
          </a:xfrm>
          <a:prstGeom prst="rect">
            <a:avLst/>
          </a:prstGeom>
        </p:spPr>
        <p:txBody>
          <a:bodyPr wrap="square">
            <a:spAutoFit/>
          </a:bodyPr>
          <a:lstStyle/>
          <a:p>
            <a:pPr algn="ctr"/>
            <a:r>
              <a:rPr lang="de-CH" sz="5400" smtClean="0">
                <a:ln w="0"/>
                <a:effectLst>
                  <a:outerShdw blurRad="38100" dist="19050" dir="2700000" algn="tl" rotWithShape="0">
                    <a:schemeClr val="dk1">
                      <a:alpha val="40000"/>
                    </a:schemeClr>
                  </a:outerShdw>
                </a:effectLst>
              </a:rPr>
              <a:t>SMART CONTRACT</a:t>
            </a:r>
            <a:endParaRPr lang="de-CH" sz="540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855381"/>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988342" y="2569769"/>
            <a:ext cx="6228565" cy="923330"/>
          </a:xfrm>
          <a:prstGeom prst="rect">
            <a:avLst/>
          </a:prstGeom>
          <a:noFill/>
        </p:spPr>
        <p:txBody>
          <a:bodyPr wrap="none" lIns="91440" tIns="45720" rIns="91440" bIns="45720">
            <a:spAutoFit/>
          </a:bodyPr>
          <a:lstStyle/>
          <a:p>
            <a:pPr algn="ctr"/>
            <a:r>
              <a:rPr lang="de-CH" sz="5400" smtClean="0">
                <a:ln w="0"/>
                <a:effectLst>
                  <a:outerShdw blurRad="38100" dist="19050" dir="2700000" algn="tl" rotWithShape="0">
                    <a:schemeClr val="dk1">
                      <a:alpha val="40000"/>
                    </a:schemeClr>
                  </a:outerShdw>
                </a:effectLst>
              </a:rPr>
              <a:t>IN SMART CONTRACT</a:t>
            </a:r>
            <a:endParaRPr lang="de-CH" sz="5400">
              <a:ln w="0"/>
              <a:effectLst>
                <a:outerShdw blurRad="38100" dist="19050" dir="2700000" algn="tl" rotWithShape="0">
                  <a:schemeClr val="dk1">
                    <a:alpha val="40000"/>
                  </a:schemeClr>
                </a:outerShdw>
              </a:effectLst>
            </a:endParaRPr>
          </a:p>
        </p:txBody>
      </p:sp>
      <p:sp>
        <p:nvSpPr>
          <p:cNvPr id="4" name="Rettangolo 3"/>
          <p:cNvSpPr/>
          <p:nvPr/>
        </p:nvSpPr>
        <p:spPr>
          <a:xfrm>
            <a:off x="1963266" y="1748303"/>
            <a:ext cx="8278715" cy="923330"/>
          </a:xfrm>
          <a:prstGeom prst="rect">
            <a:avLst/>
          </a:prstGeom>
        </p:spPr>
        <p:txBody>
          <a:bodyPr wrap="square">
            <a:spAutoFit/>
          </a:bodyPr>
          <a:lstStyle/>
          <a:p>
            <a:pPr algn="ctr"/>
            <a:r>
              <a:rPr lang="de-CH" sz="5400">
                <a:ln w="0"/>
                <a:effectLst>
                  <a:outerShdw blurRad="38100" dist="19050" dir="2700000" algn="tl" rotWithShape="0">
                    <a:schemeClr val="dk1">
                      <a:alpha val="40000"/>
                    </a:schemeClr>
                  </a:outerShdw>
                </a:effectLst>
              </a:rPr>
              <a:t>SECURITY 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500">
        <p15:prstTrans prst="drape"/>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Crowd-funding platform </a:t>
            </a:r>
          </a:p>
          <a:p>
            <a:r>
              <a:rPr lang="en-GB" sz="3600" smtClean="0">
                <a:latin typeface="+mj-lt"/>
              </a:rPr>
              <a:t>Attacker managed to put over $60 M</a:t>
            </a:r>
            <a:endParaRPr lang="en-GB" sz="360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smtClean="0"/>
              <a:t>4.2 MOST FAMOUS ATTACKS – The DAO ATTACK –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9"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527859"/>
            <a:ext cx="10131425" cy="471442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There are only ways to suppress the attack</a:t>
            </a:r>
            <a:endParaRPr lang="en-GB" sz="3400">
              <a:latin typeface="+mj-lt"/>
            </a:endParaRPr>
          </a:p>
          <a:p>
            <a:pPr lvl="1"/>
            <a:r>
              <a:rPr lang="en-GB" sz="3400" smtClean="0">
                <a:latin typeface="+mj-lt"/>
              </a:rPr>
              <a:t>Soft-Fork</a:t>
            </a:r>
          </a:p>
          <a:p>
            <a:pPr lvl="2"/>
            <a:r>
              <a:rPr lang="en-GB" sz="3000" smtClean="0">
                <a:latin typeface="+mj-lt"/>
              </a:rPr>
              <a:t>Intention: Freeze attacker’s transaction</a:t>
            </a:r>
          </a:p>
          <a:p>
            <a:pPr lvl="2"/>
            <a:r>
              <a:rPr lang="en-GB" sz="3000" smtClean="0">
                <a:latin typeface="+mj-lt"/>
              </a:rPr>
              <a:t>Miner Majority must accept it</a:t>
            </a:r>
            <a:endParaRPr lang="en-GB" sz="3200" smtClean="0">
              <a:latin typeface="+mj-lt"/>
            </a:endParaRPr>
          </a:p>
          <a:p>
            <a:pPr lvl="1"/>
            <a:r>
              <a:rPr lang="en-GB" sz="3400" smtClean="0">
                <a:latin typeface="+mj-lt"/>
              </a:rPr>
              <a:t>Hard-Fork</a:t>
            </a:r>
          </a:p>
          <a:p>
            <a:pPr lvl="2"/>
            <a:r>
              <a:rPr lang="en-GB" sz="3200" smtClean="0">
                <a:latin typeface="+mj-lt"/>
              </a:rPr>
              <a:t>Return all the Ether taken from the DAO to a refund Smart Contract </a:t>
            </a:r>
          </a:p>
          <a:p>
            <a:pPr lvl="2"/>
            <a:r>
              <a:rPr lang="en-GB" sz="3200" smtClean="0">
                <a:latin typeface="+mj-lt"/>
              </a:rPr>
              <a:t>Only one function: “withdraw”</a:t>
            </a:r>
          </a:p>
          <a:p>
            <a:pPr lvl="2"/>
            <a:r>
              <a:rPr lang="en-GB" sz="3200" smtClean="0">
                <a:latin typeface="+mj-lt"/>
              </a:rPr>
              <a:t>Approved by the community on the 19</a:t>
            </a:r>
            <a:r>
              <a:rPr lang="en-GB" sz="3200" baseline="30000" smtClean="0">
                <a:latin typeface="+mj-lt"/>
              </a:rPr>
              <a:t>th</a:t>
            </a:r>
            <a:r>
              <a:rPr lang="en-GB" sz="3200" smtClean="0">
                <a:latin typeface="+mj-lt"/>
              </a:rPr>
              <a:t> July</a:t>
            </a:r>
          </a:p>
          <a:p>
            <a:pPr lvl="2"/>
            <a:r>
              <a:rPr lang="en-GB" sz="3200" smtClean="0">
                <a:latin typeface="+mj-lt"/>
              </a:rPr>
              <a:t>Completed on the 20</a:t>
            </a:r>
            <a:r>
              <a:rPr lang="en-GB" sz="3200" baseline="30000" smtClean="0">
                <a:latin typeface="+mj-lt"/>
              </a:rPr>
              <a:t>th</a:t>
            </a:r>
            <a:r>
              <a:rPr lang="en-GB" sz="3200" smtClean="0">
                <a:latin typeface="+mj-lt"/>
              </a:rPr>
              <a:t> July</a:t>
            </a:r>
            <a:endParaRPr lang="en-GB" sz="3400" smtClean="0">
              <a:latin typeface="+mj-lt"/>
            </a:endParaRPr>
          </a:p>
          <a:p>
            <a:pPr lvl="2"/>
            <a:endParaRPr lang="en-GB" sz="3200">
              <a:latin typeface="+mj-lt"/>
            </a:endParaRP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Game’s goal: become the “King of Ether”</a:t>
            </a:r>
          </a:p>
          <a:p>
            <a:r>
              <a:rPr lang="en-GB" sz="3600" smtClean="0">
                <a:latin typeface="+mj-lt"/>
              </a:rPr>
              <a:t>You have to pay the current king and a small fee to the contract</a:t>
            </a:r>
          </a:p>
          <a:p>
            <a:r>
              <a:rPr lang="en-GB" sz="360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Failed compensation sends </a:t>
            </a:r>
          </a:p>
          <a:p>
            <a:pPr lvl="1"/>
            <a:r>
              <a:rPr lang="en-GB" sz="3400" dirty="0" smtClean="0">
                <a:latin typeface="+mj-lt"/>
              </a:rPr>
              <a:t>Include more gas with each payment</a:t>
            </a:r>
            <a:endParaRPr lang="en-GB" sz="3400" dirty="0">
              <a:latin typeface="+mj-lt"/>
            </a:endParaRPr>
          </a:p>
          <a:p>
            <a:r>
              <a:rPr lang="en-GB" sz="3600" dirty="0" smtClean="0">
                <a:latin typeface="+mj-lt"/>
              </a:rPr>
              <a:t>Exception disorder </a:t>
            </a:r>
          </a:p>
          <a:p>
            <a:pPr lvl="1"/>
            <a:r>
              <a:rPr lang="en-GB" sz="3400" dirty="0" smtClean="0">
                <a:latin typeface="+mj-lt"/>
              </a:rPr>
              <a:t>Handle exceptions in a uniformly way </a:t>
            </a: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 odds and evens</a:t>
            </a:r>
          </a:p>
          <a:p>
            <a:r>
              <a:rPr lang="en-GB" sz="3600" smtClean="0">
                <a:latin typeface="+mj-lt"/>
              </a:rPr>
              <a:t>Each player choose a number</a:t>
            </a:r>
          </a:p>
          <a:p>
            <a:r>
              <a:rPr lang="en-GB" sz="3600" smtClean="0">
                <a:latin typeface="+mj-lt"/>
              </a:rPr>
              <a:t>Sum is even or odd</a:t>
            </a:r>
          </a:p>
          <a:p>
            <a:endParaRPr lang="en-GB" sz="360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1695165"/>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a:t>
            </a:r>
            <a:r>
              <a:rPr lang="en-GB" sz="2800" dirty="0" smtClean="0">
                <a:latin typeface="+mj-lt"/>
              </a:rPr>
              <a:t>Contract</a:t>
            </a:r>
            <a:r>
              <a:rPr lang="en-GB" sz="26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pPr lvl="1"/>
            <a:r>
              <a:rPr lang="en-GB" sz="2400" dirty="0" smtClean="0">
                <a:latin typeface="+mj-lt"/>
              </a:rPr>
              <a:t>Low-level Attack</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8501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Keeping secrets</a:t>
            </a:r>
          </a:p>
          <a:p>
            <a:pPr lvl="1"/>
            <a:r>
              <a:rPr lang="en-GB" sz="3200" dirty="0" smtClean="0">
                <a:latin typeface="+mj-lt"/>
              </a:rPr>
              <a:t>cryptographic techniques such as Timed-Commitments</a:t>
            </a:r>
          </a:p>
          <a:p>
            <a:pPr lvl="2"/>
            <a:r>
              <a:rPr lang="en-GB" sz="3000" dirty="0" smtClean="0">
                <a:latin typeface="+mj-lt"/>
              </a:rPr>
              <a:t>The next player has to play his move within a set time period, otherwise he will get a penalty</a:t>
            </a:r>
          </a:p>
          <a:p>
            <a:pPr lvl="1"/>
            <a:endParaRPr lang="en-GB" sz="2800" dirty="0" smtClean="0">
              <a:latin typeface="+mj-lt"/>
            </a:endParaRPr>
          </a:p>
          <a:p>
            <a:pPr lvl="1"/>
            <a:endParaRPr lang="en-GB" sz="3200" dirty="0" smtClean="0">
              <a:latin typeface="+mj-lt"/>
            </a:endParaRP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Change the constructor’s name </a:t>
            </a:r>
            <a:r>
              <a:rPr lang="en-GB" sz="3600" dirty="0" smtClean="0">
                <a:latin typeface="+mj-lt"/>
                <a:sym typeface="Wingdings"/>
              </a:rPr>
              <a:t></a:t>
            </a:r>
            <a:endParaRPr lang="en-GB" sz="3400" dirty="0" smtClean="0">
              <a:latin typeface="+mj-lt"/>
            </a:endParaRPr>
          </a:p>
          <a:p>
            <a:endParaRPr lang="en-GB" sz="3400" dirty="0" smtClean="0">
              <a:latin typeface="+mj-lt"/>
            </a:endParaRPr>
          </a:p>
          <a:p>
            <a:endParaRPr lang="en-GB" sz="36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a:t>
            </a:r>
          </a:p>
          <a:p>
            <a:r>
              <a:rPr lang="en-GB" sz="3600" smtClean="0">
                <a:latin typeface="+mj-lt"/>
              </a:rPr>
              <a:t>To join the scheme, participant must pay a fee</a:t>
            </a:r>
          </a:p>
          <a:p>
            <a:r>
              <a:rPr lang="en-GB" sz="3600" smtClean="0">
                <a:latin typeface="+mj-lt"/>
              </a:rPr>
              <a:t>12 hours</a:t>
            </a:r>
          </a:p>
          <a:p>
            <a:r>
              <a:rPr lang="en-GB" sz="3600" smtClean="0">
                <a:latin typeface="+mj-lt"/>
              </a:rPr>
              <a:t>Two arrays: list of participants and their credit</a:t>
            </a:r>
          </a:p>
          <a:p>
            <a:r>
              <a:rPr lang="en-GB" sz="3600" smtClean="0">
                <a:latin typeface="+mj-lt"/>
              </a:rPr>
              <a:t>After 12 hours:  </a:t>
            </a:r>
          </a:p>
          <a:p>
            <a:endParaRPr lang="en-GB" sz="3600">
              <a:latin typeface="+mj-lt"/>
            </a:endParaRPr>
          </a:p>
        </p:txBody>
      </p:sp>
      <p:pic>
        <p:nvPicPr>
          <p:cNvPr id="11" name="Immagine 10"/>
          <p:cNvPicPr>
            <a:picLocks noChangeAspect="1"/>
          </p:cNvPicPr>
          <p:nvPr/>
        </p:nvPicPr>
        <p:blipFill>
          <a:blip r:embed="rId4"/>
          <a:stretch>
            <a:fillRect/>
          </a:stretch>
        </p:blipFill>
        <p:spPr>
          <a:xfrm>
            <a:off x="1249939" y="5032664"/>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List grew to long!</a:t>
            </a:r>
          </a:p>
          <a:p>
            <a:r>
              <a:rPr lang="en-GB" sz="3600" dirty="0" smtClean="0">
                <a:latin typeface="+mj-lt"/>
              </a:rPr>
              <a:t>Required gas for cleaning the arrays, exceeds the maximum allowed for a single transaction </a:t>
            </a:r>
            <a:endParaRPr lang="en-GB" sz="36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Increase cost of </a:t>
            </a:r>
            <a:r>
              <a:rPr lang="en-GB" sz="3400" smtClean="0">
                <a:latin typeface="+mj-lt"/>
              </a:rPr>
              <a:t>external function</a:t>
            </a:r>
            <a:endParaRPr lang="en-GB" sz="3400" dirty="0" smtClean="0">
              <a:latin typeface="+mj-lt"/>
            </a:endParaRPr>
          </a:p>
          <a:p>
            <a:endParaRPr lang="en-GB" sz="3400" dirty="0" smtClean="0">
              <a:latin typeface="+mj-lt"/>
            </a:endParaRPr>
          </a:p>
          <a:p>
            <a:endParaRPr lang="en-GB" sz="3400" dirty="0" smtClean="0">
              <a:latin typeface="+mj-lt"/>
            </a:endParaRPr>
          </a:p>
          <a:p>
            <a:endParaRPr lang="en-GB" sz="36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smtClean="0">
                <a:latin typeface="+mj-lt"/>
              </a:rPr>
              <a:t>Distributed Database</a:t>
            </a:r>
          </a:p>
          <a:p>
            <a:r>
              <a:rPr lang="en-GB" sz="4000" smtClean="0">
                <a:latin typeface="+mj-lt"/>
              </a:rPr>
              <a:t>Public digital ledger</a:t>
            </a:r>
          </a:p>
          <a:p>
            <a:r>
              <a:rPr lang="en-GB" sz="4000" smtClean="0">
                <a:latin typeface="+mj-lt"/>
              </a:rPr>
              <a:t>Source of Trust</a:t>
            </a:r>
          </a:p>
          <a:p>
            <a:endParaRPr lang="en-GB" sz="400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539287" y="1888984"/>
            <a:ext cx="10131425" cy="3057643"/>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Actual Jackpot: 10 ethers</a:t>
            </a:r>
          </a:p>
          <a:p>
            <a:r>
              <a:rPr lang="en-GB" sz="3600" dirty="0" smtClean="0">
                <a:latin typeface="+mj-lt"/>
              </a:rPr>
              <a:t>Alice’s bet: 6 ethers</a:t>
            </a:r>
          </a:p>
          <a:p>
            <a:r>
              <a:rPr lang="en-GB" sz="3600" dirty="0" smtClean="0">
                <a:latin typeface="+mj-lt"/>
              </a:rPr>
              <a:t>Actual Jackpot: 13 ethers</a:t>
            </a:r>
          </a:p>
          <a:p>
            <a:r>
              <a:rPr lang="en-GB" sz="3600" dirty="0" smtClean="0">
                <a:latin typeface="+mj-lt"/>
              </a:rPr>
              <a:t>Bob’s bet: 8 ethers: </a:t>
            </a:r>
          </a:p>
          <a:p>
            <a:r>
              <a:rPr lang="en-GB" sz="3600" dirty="0" smtClean="0">
                <a:latin typeface="+mj-lt"/>
              </a:rPr>
              <a:t>Actual Jackpot: 17 ethers </a:t>
            </a:r>
          </a:p>
          <a:p>
            <a:r>
              <a:rPr lang="en-GB" sz="3600" dirty="0" smtClean="0">
                <a:latin typeface="+mj-lt"/>
              </a:rPr>
              <a:t>Attacker does not include in blocks the transactions in order to be the last player</a:t>
            </a:r>
          </a:p>
          <a:p>
            <a:r>
              <a:rPr lang="en-GB" sz="3600" dirty="0" smtClean="0">
                <a:latin typeface="+mj-lt"/>
              </a:rPr>
              <a:t>Attacker’s bet: 10 ethers</a:t>
            </a:r>
          </a:p>
        </p:txBody>
      </p:sp>
      <p:grpSp>
        <p:nvGrpSpPr>
          <p:cNvPr id="4" name="Gruppo 3"/>
          <p:cNvGrpSpPr/>
          <p:nvPr/>
        </p:nvGrpSpPr>
        <p:grpSpPr>
          <a:xfrm>
            <a:off x="5170203" y="1539171"/>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The miner alters the timestamps</a:t>
            </a:r>
          </a:p>
          <a:p>
            <a:r>
              <a:rPr lang="en-GB" sz="3600" dirty="0" smtClean="0">
                <a:latin typeface="+mj-lt"/>
              </a:rPr>
              <a:t>She manages to publish the new block with the delayed timestamp</a:t>
            </a:r>
          </a:p>
          <a:p>
            <a:r>
              <a:rPr lang="en-GB" sz="3600" dirty="0" smtClean="0">
                <a:latin typeface="+mj-lt"/>
              </a:rPr>
              <a:t>She will be the last player and win the jackpot</a:t>
            </a:r>
            <a:endParaRPr lang="en-GB" sz="36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53637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r>
              <a:rPr lang="en-GB" sz="3400" dirty="0" smtClean="0">
                <a:latin typeface="+mj-lt"/>
              </a:rPr>
              <a:t>Stack size limits</a:t>
            </a:r>
          </a:p>
          <a:p>
            <a:r>
              <a:rPr lang="en-GB" sz="3400" dirty="0" smtClean="0">
                <a:latin typeface="+mj-lt"/>
              </a:rPr>
              <a:t>Time constraints </a:t>
            </a:r>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No guarantee of transaction execution</a:t>
            </a:r>
          </a:p>
          <a:p>
            <a:pPr lvl="1"/>
            <a:r>
              <a:rPr lang="en-GB" sz="3400" dirty="0" smtClean="0">
                <a:latin typeface="+mj-lt"/>
              </a:rPr>
              <a:t>E.g. </a:t>
            </a:r>
            <a:r>
              <a:rPr lang="en-GB" sz="3400" dirty="0" err="1" smtClean="0">
                <a:latin typeface="+mj-lt"/>
              </a:rPr>
              <a:t>KoTE</a:t>
            </a:r>
            <a:endParaRPr lang="en-GB" sz="3400" dirty="0" smtClean="0">
              <a:latin typeface="+mj-lt"/>
            </a:endParaRPr>
          </a:p>
          <a:p>
            <a:r>
              <a:rPr lang="en-GB" sz="3600" dirty="0" smtClean="0">
                <a:latin typeface="+mj-lt"/>
              </a:rPr>
              <a:t>Turing-complete smart contracts are slow</a:t>
            </a:r>
          </a:p>
          <a:p>
            <a:r>
              <a:rPr lang="en-GB" sz="3600" dirty="0" smtClean="0">
                <a:latin typeface="+mj-lt"/>
              </a:rPr>
              <a:t>Scaling is a moon-shot </a:t>
            </a:r>
          </a:p>
          <a:p>
            <a:r>
              <a:rPr lang="en-GB" sz="3600" dirty="0" smtClean="0">
                <a:latin typeface="+mj-lt"/>
              </a:rPr>
              <a:t>Oracles break the trust model</a:t>
            </a:r>
          </a:p>
          <a:p>
            <a:r>
              <a:rPr lang="en-GB" sz="3600" dirty="0" smtClean="0">
                <a:latin typeface="+mj-lt"/>
              </a:rPr>
              <a:t>Public </a:t>
            </a:r>
            <a:r>
              <a:rPr lang="en-GB" sz="3600" dirty="0" err="1" smtClean="0">
                <a:latin typeface="+mj-lt"/>
              </a:rPr>
              <a:t>Blockchain</a:t>
            </a:r>
            <a:r>
              <a:rPr lang="en-GB" sz="3600" dirty="0" smtClean="0">
                <a:latin typeface="+mj-lt"/>
              </a:rPr>
              <a:t> struggle to stay decentralized   </a:t>
            </a:r>
            <a:endParaRPr lang="en-GB" sz="3200" dirty="0" smtClean="0">
              <a:latin typeface="+mj-lt"/>
            </a:endParaRPr>
          </a:p>
          <a:p>
            <a:pPr marL="457200" lvl="1" indent="0">
              <a:buNone/>
            </a:pPr>
            <a:endParaRPr lang="en-GB" sz="36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Improve Solidity</a:t>
            </a:r>
          </a:p>
          <a:p>
            <a:r>
              <a:rPr lang="en-GB" sz="3600" dirty="0" smtClean="0">
                <a:latin typeface="+mj-lt"/>
              </a:rPr>
              <a:t>Documentation is divided across the network and not easily accessible </a:t>
            </a:r>
          </a:p>
          <a:p>
            <a:r>
              <a:rPr lang="en-GB" sz="3600" dirty="0" smtClean="0">
                <a:latin typeface="+mj-lt"/>
              </a:rPr>
              <a:t>Trust is a must</a:t>
            </a:r>
          </a:p>
          <a:p>
            <a:endParaRPr lang="en-GB" sz="36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832331"/>
            <a:ext cx="11065128" cy="4557560"/>
          </a:xfrm>
        </p:spPr>
        <p:txBody>
          <a:bodyPr>
            <a:normAutofit/>
          </a:bodyPr>
          <a:lstStyle/>
          <a:p>
            <a:r>
              <a:rPr lang="en-GB" sz="3200" dirty="0" smtClean="0">
                <a:latin typeface="+mj-lt"/>
              </a:rPr>
              <a:t>Are Smart Contracts a really good solution ?</a:t>
            </a:r>
          </a:p>
          <a:p>
            <a:r>
              <a:rPr lang="en-GB" sz="3200" dirty="0" smtClean="0">
                <a:latin typeface="+mj-lt"/>
              </a:rPr>
              <a:t>Can they completely replace traditional contracts?</a:t>
            </a:r>
          </a:p>
          <a:p>
            <a:r>
              <a:rPr lang="en-GB" sz="3200" dirty="0" smtClean="0">
                <a:latin typeface="+mj-lt"/>
              </a:rPr>
              <a:t>Are there agreements that cannot be completely automatized, i.e. for which you cannot use a Smart Contract? </a:t>
            </a:r>
          </a:p>
          <a:p>
            <a:r>
              <a:rPr lang="en-GB" sz="3200" dirty="0" smtClean="0">
                <a:latin typeface="+mj-lt"/>
              </a:rPr>
              <a:t>Does the delay imply always a problem? </a:t>
            </a:r>
            <a:endParaRPr lang="en-GB" sz="30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Would you be willing to rely on a Smart Contract?</a:t>
            </a:r>
          </a:p>
          <a:p>
            <a:r>
              <a:rPr lang="en-GB" sz="3200" dirty="0" smtClean="0">
                <a:latin typeface="+mj-lt"/>
              </a:rPr>
              <a:t>If yes, in which cases would you prefer Smart Contracts over traditional ones? </a:t>
            </a: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256533"/>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A Family leases a car with a company</a:t>
            </a:r>
          </a:p>
          <a:p>
            <a:r>
              <a:rPr lang="en-GB" sz="3200" dirty="0" smtClean="0">
                <a:latin typeface="+mj-lt"/>
              </a:rPr>
              <a:t>The company stipulates a Smart Contract with the Family in order to automate the leasing process </a:t>
            </a:r>
          </a:p>
          <a:p>
            <a:r>
              <a:rPr lang="en-GB" sz="3200" dirty="0" smtClean="0">
                <a:latin typeface="+mj-lt"/>
              </a:rPr>
              <a:t>The following conditions are given: </a:t>
            </a:r>
          </a:p>
          <a:p>
            <a:pPr lvl="1"/>
            <a:r>
              <a:rPr lang="en-GB" sz="3000" dirty="0" smtClean="0">
                <a:latin typeface="+mj-lt"/>
              </a:rPr>
              <a:t>The engine and the main components of the car are controlled by the smart contract </a:t>
            </a:r>
          </a:p>
          <a:p>
            <a:pPr lvl="1"/>
            <a:r>
              <a:rPr lang="en-GB" sz="3000" dirty="0" smtClean="0">
                <a:latin typeface="+mj-lt"/>
              </a:rPr>
              <a:t>The family has to pay the leasing fee at end of each month</a:t>
            </a:r>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0.00162 C 0.0151 0.00648 -0.00313 0.00116 0.03047 0.00533 C 0.03476 0.00579 0.03424 0.00764 0.03815 0.0088 C 0.04205 0.00996 0.05221 0.01158 0.0556 0.01227 C 0.05677 0.01273 0.05781 0.01412 0.05898 0.01412 C 0.08047 0.01412 0.10195 0.0132 0.12343 0.01227 C 0.12461 0.01227 0.12565 0.01065 0.12669 0.01042 C 0.14857 0.00926 0.17044 0.00926 0.19232 0.0088 C 0.20026 0.00648 0.19817 0.00764 0.20651 0.00347 C 0.20872 0.00255 0.2108 0.00093 0.21315 -2.22222E-6 C 0.21562 -0.00092 0.21823 -0.00069 0.2207 -0.00185 C 0.24661 -0.01157 0.22656 -0.00694 0.24479 -0.01041 C 0.24687 -0.0118 0.24909 -0.01319 0.25143 -0.01389 C 0.2539 -0.01504 0.25651 -0.01504 0.25898 -0.01574 C 0.2608 -0.0162 0.26276 -0.0169 0.26445 -0.01736 C 0.26523 -0.01759 0.28151 -0.02153 0.2875 -0.02453 C 0.29062 -0.02616 0.29414 -0.02754 0.29726 -0.02963 C 0.29922 -0.03102 0.30091 -0.03333 0.30273 -0.03472 C 0.30521 -0.0368 0.30794 -0.03773 0.31041 -0.04004 C 0.3164 -0.0456 0.32161 -0.05324 0.32799 -0.05741 C 0.35182 -0.07384 0.32226 -0.05278 0.34101 -0.06782 C 0.34388 -0.07014 0.34817 -0.07176 0.35091 -0.075 C 0.35208 -0.07639 0.35273 -0.07893 0.35416 -0.08009 C 0.35625 -0.08171 0.35859 -0.08217 0.3608 -0.08356 C 0.3625 -0.08472 0.36432 -0.08611 0.36614 -0.08703 C 0.36836 -0.08819 0.37083 -0.08842 0.37278 -0.09051 C 0.37383 -0.09166 0.37474 -0.09305 0.37604 -0.09398 C 0.37916 -0.09606 0.38268 -0.09722 0.3858 -0.0993 C 0.38776 -0.10046 0.38945 -0.10162 0.39127 -0.10254 C 0.39245 -0.10347 0.39362 -0.1037 0.39466 -0.1044 C 0.3957 -0.10555 0.39674 -0.10694 0.39791 -0.10787 C 0.40143 -0.11088 0.40508 -0.11412 0.40885 -0.11666 C 0.41067 -0.11782 0.41237 -0.11898 0.41432 -0.12014 C 0.41536 -0.1206 0.41653 -0.12106 0.41758 -0.12199 C 0.42057 -0.12384 0.42317 -0.12708 0.4263 -0.1287 C 0.42747 -0.1294 0.42851 -0.13009 0.42955 -0.13055 C 0.43333 -0.13287 0.43685 -0.13541 0.44049 -0.1375 C 0.44166 -0.13819 0.44271 -0.13889 0.44388 -0.13935 C 0.4513 -0.1419 0.45482 -0.1412 0.46354 -0.14282 C 0.47513 -0.14491 0.47578 -0.14514 0.48424 -0.14791 C 0.48685 -0.14953 0.48919 -0.15208 0.49192 -0.15324 C 0.4944 -0.15416 0.497 -0.15416 0.49948 -0.15486 C 0.50755 -0.15741 0.51159 -0.15903 0.51927 -0.16366 C 0.52682 -0.16828 0.52799 -0.17014 0.53567 -0.17569 C 0.53893 -0.17824 0.54232 -0.18009 0.54544 -0.18287 C 0.55 -0.18657 0.55455 -0.19004 0.55872 -0.19491 C 0.56002 -0.19653 0.56133 -0.19884 0.56302 -0.20023 C 0.56679 -0.20347 0.5694 -0.20301 0.57278 -0.20717 C 0.57409 -0.20856 0.57487 -0.21088 0.57604 -0.2125 C 0.5789 -0.21528 0.58255 -0.21574 0.58489 -0.21921 C 0.58593 -0.22106 0.58698 -0.22291 0.58815 -0.22453 C 0.59726 -0.2368 0.58515 -0.21805 0.59466 -0.23333 C 0.59544 -0.23541 0.59583 -0.23819 0.59687 -0.24004 C 0.59883 -0.24398 0.60182 -0.24653 0.60338 -0.25069 C 0.60416 -0.25231 0.60455 -0.25463 0.6056 -0.25602 C 0.60833 -0.25879 0.61172 -0.25995 0.61432 -0.26273 C 0.62044 -0.26921 0.61471 -0.26366 0.62317 -0.26967 C 0.62526 -0.27129 0.62734 -0.27361 0.62968 -0.275 C 0.6332 -0.27731 0.63698 -0.27847 0.64062 -0.28032 C 0.64609 -0.2831 0.65143 -0.28703 0.65703 -0.28889 C 0.66393 -0.2912 0.66067 -0.29004 0.66692 -0.29236 C 0.67018 -0.30046 0.66914 -0.2956 0.66914 -0.30787 " pathEditMode="relative" rAng="0" ptsTypes="AAAAAAAAAAAAAAAAAAAAAAAAAAAAAAAAAAAAAAAAAAAAAAAAAAAAAAAAAAAAAA">
                                      <p:cBhvr>
                                        <p:cTn id="8" dur="2000" fill="hold"/>
                                        <p:tgtEl>
                                          <p:spTgt spid="2"/>
                                        </p:tgtEl>
                                        <p:attrNameLst>
                                          <p:attrName>ppt_x</p:attrName>
                                          <p:attrName>ppt_y</p:attrName>
                                        </p:attrNameLst>
                                      </p:cBhvr>
                                      <p:rCtr x="33464" y="-14861"/>
                                    </p:animMotion>
                                  </p:childTnLst>
                                </p:cTn>
                              </p:par>
                              <p:par>
                                <p:cTn id="9" presetID="9" presetClass="entr" presetSubtype="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What is a smart </a:t>
            </a:r>
            <a:r>
              <a:rPr lang="en-GB" sz="4000" err="1" smtClean="0"/>
              <a:t>contracT</a:t>
            </a:r>
            <a:r>
              <a:rPr lang="en-GB" sz="4000" smtClean="0"/>
              <a:t>?</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smtClean="0">
                <a:latin typeface="+mj-lt"/>
              </a:rPr>
              <a:t>A smart contract is a piece of software that defines the rules of an agreement</a:t>
            </a:r>
          </a:p>
          <a:p>
            <a:r>
              <a:rPr lang="en-GB" sz="4000" smtClean="0">
                <a:latin typeface="+mj-lt"/>
              </a:rPr>
              <a:t>It automatically verifies itself and executes the terms contained inside it</a:t>
            </a:r>
          </a:p>
          <a:p>
            <a:r>
              <a:rPr lang="en-GB" sz="4000" smtClean="0">
                <a:latin typeface="+mj-lt"/>
              </a:rPr>
              <a:t>Stored on the </a:t>
            </a:r>
            <a:r>
              <a:rPr lang="en-GB" sz="4000" err="1" smtClean="0">
                <a:latin typeface="+mj-lt"/>
              </a:rPr>
              <a:t>Blockchain</a:t>
            </a:r>
            <a:endParaRPr lang="en-GB" sz="400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3728</TotalTime>
  <Words>4956</Words>
  <Application>Microsoft Macintosh PowerPoint</Application>
  <PresentationFormat>Widescreen</PresentationFormat>
  <Paragraphs>721</Paragraphs>
  <Slides>49</Slides>
  <Notes>49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49</vt:i4>
      </vt:variant>
    </vt:vector>
  </HeadingPairs>
  <TitlesOfParts>
    <vt:vector size="55" baseType="lpstr">
      <vt:lpstr>American Typewriter</vt:lpstr>
      <vt:lpstr>Calibri</vt:lpstr>
      <vt:lpstr>Calibri Light</vt:lpstr>
      <vt:lpstr>Wingdings</vt:lpstr>
      <vt:lpstr>Arial</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POSSIBLE SOLUTIONS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215</cp:revision>
  <dcterms:created xsi:type="dcterms:W3CDTF">2017-03-12T09:30:45Z</dcterms:created>
  <dcterms:modified xsi:type="dcterms:W3CDTF">2017-03-26T13:44:26Z</dcterms:modified>
</cp:coreProperties>
</file>